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1" r:id="rId1"/>
  </p:sldMasterIdLst>
  <p:notesMasterIdLst>
    <p:notesMasterId r:id="rId10"/>
  </p:notesMasterIdLst>
  <p:sldIdLst>
    <p:sldId id="419" r:id="rId2"/>
    <p:sldId id="348" r:id="rId3"/>
    <p:sldId id="435" r:id="rId4"/>
    <p:sldId id="437" r:id="rId5"/>
    <p:sldId id="438" r:id="rId6"/>
    <p:sldId id="411" r:id="rId7"/>
    <p:sldId id="440" r:id="rId8"/>
    <p:sldId id="418" r:id="rId9"/>
  </p:sldIdLst>
  <p:sldSz cx="9144000" cy="6858000" type="screen4x3"/>
  <p:notesSz cx="7010400" cy="92964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87" autoAdjust="0"/>
  </p:normalViewPr>
  <p:slideViewPr>
    <p:cSldViewPr>
      <p:cViewPr>
        <p:scale>
          <a:sx n="76" d="100"/>
          <a:sy n="76" d="100"/>
        </p:scale>
        <p:origin x="-1674" y="-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5406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208D315-4BFB-476C-9D34-4730AF5E556F}" type="datetimeFigureOut">
              <a:rPr lang="bg-BG"/>
              <a:pPr>
                <a:defRPr/>
              </a:pPr>
              <a:t>27.6.2017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bg-BG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13" y="4415530"/>
            <a:ext cx="5608975" cy="418360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bg-BG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59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98EC633-B470-4BD9-BF9C-970B504CF82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25543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45362813 h 640"/>
                <a:gd name="T6" fmla="*/ 2147483647 w 2706"/>
                <a:gd name="T7" fmla="*/ 95765938 h 640"/>
                <a:gd name="T8" fmla="*/ 2147483647 w 2706"/>
                <a:gd name="T9" fmla="*/ 151209375 h 640"/>
                <a:gd name="T10" fmla="*/ 2147483647 w 2706"/>
                <a:gd name="T11" fmla="*/ 206652813 h 640"/>
                <a:gd name="T12" fmla="*/ 2147483647 w 2706"/>
                <a:gd name="T13" fmla="*/ 272176875 h 640"/>
                <a:gd name="T14" fmla="*/ 2147483647 w 2706"/>
                <a:gd name="T15" fmla="*/ 337700938 h 640"/>
                <a:gd name="T16" fmla="*/ 2147483647 w 2706"/>
                <a:gd name="T17" fmla="*/ 413305625 h 640"/>
                <a:gd name="T18" fmla="*/ 2147483647 w 2706"/>
                <a:gd name="T19" fmla="*/ 488910313 h 640"/>
                <a:gd name="T20" fmla="*/ 2147483647 w 2706"/>
                <a:gd name="T21" fmla="*/ 488910313 h 640"/>
                <a:gd name="T22" fmla="*/ 2147483647 w 2706"/>
                <a:gd name="T23" fmla="*/ 635079375 h 640"/>
                <a:gd name="T24" fmla="*/ 2147483647 w 2706"/>
                <a:gd name="T25" fmla="*/ 766127500 h 640"/>
                <a:gd name="T26" fmla="*/ 2147483647 w 2706"/>
                <a:gd name="T27" fmla="*/ 887095000 h 640"/>
                <a:gd name="T28" fmla="*/ 1995963750 w 2706"/>
                <a:gd name="T29" fmla="*/ 1003022188 h 640"/>
                <a:gd name="T30" fmla="*/ 1471771250 w 2706"/>
                <a:gd name="T31" fmla="*/ 1103828438 h 640"/>
                <a:gd name="T32" fmla="*/ 962699688 w 2706"/>
                <a:gd name="T33" fmla="*/ 1194554063 h 640"/>
                <a:gd name="T34" fmla="*/ 473789375 w 2706"/>
                <a:gd name="T35" fmla="*/ 1280239375 h 640"/>
                <a:gd name="T36" fmla="*/ 0 w 2706"/>
                <a:gd name="T37" fmla="*/ 1355844063 h 640"/>
                <a:gd name="T38" fmla="*/ 0 w 2706"/>
                <a:gd name="T39" fmla="*/ 1355844063 h 640"/>
                <a:gd name="T40" fmla="*/ 327620313 w 2706"/>
                <a:gd name="T41" fmla="*/ 1401206875 h 640"/>
                <a:gd name="T42" fmla="*/ 640119688 w 2706"/>
                <a:gd name="T43" fmla="*/ 1441529375 h 640"/>
                <a:gd name="T44" fmla="*/ 942538438 w 2706"/>
                <a:gd name="T45" fmla="*/ 1476811563 h 640"/>
                <a:gd name="T46" fmla="*/ 1239916875 w 2706"/>
                <a:gd name="T47" fmla="*/ 1507053438 h 640"/>
                <a:gd name="T48" fmla="*/ 1527214688 w 2706"/>
                <a:gd name="T49" fmla="*/ 1537295313 h 640"/>
                <a:gd name="T50" fmla="*/ 1804431875 w 2706"/>
                <a:gd name="T51" fmla="*/ 1557456563 h 640"/>
                <a:gd name="T52" fmla="*/ 2071568438 w 2706"/>
                <a:gd name="T53" fmla="*/ 1577617813 h 640"/>
                <a:gd name="T54" fmla="*/ 2147483647 w 2706"/>
                <a:gd name="T55" fmla="*/ 1592738750 h 640"/>
                <a:gd name="T56" fmla="*/ 2147483647 w 2706"/>
                <a:gd name="T57" fmla="*/ 1602819375 h 640"/>
                <a:gd name="T58" fmla="*/ 2147483647 w 2706"/>
                <a:gd name="T59" fmla="*/ 1607859688 h 640"/>
                <a:gd name="T60" fmla="*/ 2147483647 w 2706"/>
                <a:gd name="T61" fmla="*/ 1612900000 h 640"/>
                <a:gd name="T62" fmla="*/ 2147483647 w 2706"/>
                <a:gd name="T63" fmla="*/ 1612900000 h 640"/>
                <a:gd name="T64" fmla="*/ 2147483647 w 2706"/>
                <a:gd name="T65" fmla="*/ 1607859688 h 640"/>
                <a:gd name="T66" fmla="*/ 2147483647 w 2706"/>
                <a:gd name="T67" fmla="*/ 1602819375 h 640"/>
                <a:gd name="T68" fmla="*/ 2147483647 w 2706"/>
                <a:gd name="T69" fmla="*/ 1592738750 h 640"/>
                <a:gd name="T70" fmla="*/ 2147483647 w 2706"/>
                <a:gd name="T71" fmla="*/ 1577617813 h 640"/>
                <a:gd name="T72" fmla="*/ 2147483647 w 2706"/>
                <a:gd name="T73" fmla="*/ 1562496875 h 640"/>
                <a:gd name="T74" fmla="*/ 2147483647 w 2706"/>
                <a:gd name="T75" fmla="*/ 1542335625 h 640"/>
                <a:gd name="T76" fmla="*/ 2147483647 w 2706"/>
                <a:gd name="T77" fmla="*/ 1517134063 h 640"/>
                <a:gd name="T78" fmla="*/ 2147483647 w 2706"/>
                <a:gd name="T79" fmla="*/ 1491932500 h 640"/>
                <a:gd name="T80" fmla="*/ 2147483647 w 2706"/>
                <a:gd name="T81" fmla="*/ 1461690625 h 640"/>
                <a:gd name="T82" fmla="*/ 2147483647 w 2706"/>
                <a:gd name="T83" fmla="*/ 1431448750 h 640"/>
                <a:gd name="T84" fmla="*/ 2147483647 w 2706"/>
                <a:gd name="T85" fmla="*/ 1396166563 h 640"/>
                <a:gd name="T86" fmla="*/ 2147483647 w 2706"/>
                <a:gd name="T87" fmla="*/ 1360884375 h 640"/>
                <a:gd name="T88" fmla="*/ 2147483647 w 2706"/>
                <a:gd name="T89" fmla="*/ 1320561875 h 640"/>
                <a:gd name="T90" fmla="*/ 2147483647 w 2706"/>
                <a:gd name="T91" fmla="*/ 1280239375 h 640"/>
                <a:gd name="T92" fmla="*/ 2147483647 w 2706"/>
                <a:gd name="T93" fmla="*/ 1234876563 h 640"/>
                <a:gd name="T94" fmla="*/ 2147483647 w 2706"/>
                <a:gd name="T95" fmla="*/ 1189513750 h 640"/>
                <a:gd name="T96" fmla="*/ 2147483647 w 2706"/>
                <a:gd name="T97" fmla="*/ 1088707500 h 640"/>
                <a:gd name="T98" fmla="*/ 2147483647 w 2706"/>
                <a:gd name="T99" fmla="*/ 982860938 h 640"/>
                <a:gd name="T100" fmla="*/ 2147483647 w 2706"/>
                <a:gd name="T101" fmla="*/ 982860938 h 640"/>
                <a:gd name="T102" fmla="*/ 2147483647 w 2706"/>
                <a:gd name="T103" fmla="*/ 977820625 h 640"/>
                <a:gd name="T104" fmla="*/ 2147483647 w 2706"/>
                <a:gd name="T105" fmla="*/ 977820625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2147483647 w 5216"/>
                <a:gd name="T1" fmla="*/ 1799391563 h 762"/>
                <a:gd name="T2" fmla="*/ 2147483647 w 5216"/>
                <a:gd name="T3" fmla="*/ 1728827188 h 762"/>
                <a:gd name="T4" fmla="*/ 2147483647 w 5216"/>
                <a:gd name="T5" fmla="*/ 1537295313 h 762"/>
                <a:gd name="T6" fmla="*/ 2147483647 w 5216"/>
                <a:gd name="T7" fmla="*/ 1280239375 h 762"/>
                <a:gd name="T8" fmla="*/ 2147483647 w 5216"/>
                <a:gd name="T9" fmla="*/ 942538438 h 762"/>
                <a:gd name="T10" fmla="*/ 2147483647 w 5216"/>
                <a:gd name="T11" fmla="*/ 745966250 h 762"/>
                <a:gd name="T12" fmla="*/ 2147483647 w 5216"/>
                <a:gd name="T13" fmla="*/ 594756875 h 762"/>
                <a:gd name="T14" fmla="*/ 2147483647 w 5216"/>
                <a:gd name="T15" fmla="*/ 463708750 h 762"/>
                <a:gd name="T16" fmla="*/ 2147483647 w 5216"/>
                <a:gd name="T17" fmla="*/ 352821875 h 762"/>
                <a:gd name="T18" fmla="*/ 2147483647 w 5216"/>
                <a:gd name="T19" fmla="*/ 257055938 h 762"/>
                <a:gd name="T20" fmla="*/ 2147483647 w 5216"/>
                <a:gd name="T21" fmla="*/ 181451250 h 762"/>
                <a:gd name="T22" fmla="*/ 2147483647 w 5216"/>
                <a:gd name="T23" fmla="*/ 70564375 h 762"/>
                <a:gd name="T24" fmla="*/ 2147483647 w 5216"/>
                <a:gd name="T25" fmla="*/ 10080625 h 762"/>
                <a:gd name="T26" fmla="*/ 1622980821 w 5216"/>
                <a:gd name="T27" fmla="*/ 0 h 762"/>
                <a:gd name="T28" fmla="*/ 902216046 w 5216"/>
                <a:gd name="T29" fmla="*/ 25201563 h 762"/>
                <a:gd name="T30" fmla="*/ 277217221 w 5216"/>
                <a:gd name="T31" fmla="*/ 80645000 h 762"/>
                <a:gd name="T32" fmla="*/ 0 w 5216"/>
                <a:gd name="T33" fmla="*/ 120967500 h 762"/>
                <a:gd name="T34" fmla="*/ 791329158 w 5216"/>
                <a:gd name="T35" fmla="*/ 216733438 h 762"/>
                <a:gd name="T36" fmla="*/ 1643142073 w 5216"/>
                <a:gd name="T37" fmla="*/ 352821875 h 762"/>
                <a:gd name="T38" fmla="*/ 2147483647 w 5216"/>
                <a:gd name="T39" fmla="*/ 529232813 h 762"/>
                <a:gd name="T40" fmla="*/ 2147483647 w 5216"/>
                <a:gd name="T41" fmla="*/ 745966250 h 762"/>
                <a:gd name="T42" fmla="*/ 2147483647 w 5216"/>
                <a:gd name="T43" fmla="*/ 952619063 h 762"/>
                <a:gd name="T44" fmla="*/ 2147483647 w 5216"/>
                <a:gd name="T45" fmla="*/ 1300400625 h 762"/>
                <a:gd name="T46" fmla="*/ 2147483647 w 5216"/>
                <a:gd name="T47" fmla="*/ 1441529375 h 762"/>
                <a:gd name="T48" fmla="*/ 2147483647 w 5216"/>
                <a:gd name="T49" fmla="*/ 1562496875 h 762"/>
                <a:gd name="T50" fmla="*/ 2147483647 w 5216"/>
                <a:gd name="T51" fmla="*/ 1668343438 h 762"/>
                <a:gd name="T52" fmla="*/ 2147483647 w 5216"/>
                <a:gd name="T53" fmla="*/ 1748988438 h 762"/>
                <a:gd name="T54" fmla="*/ 2147483647 w 5216"/>
                <a:gd name="T55" fmla="*/ 1819552813 h 762"/>
                <a:gd name="T56" fmla="*/ 2147483647 w 5216"/>
                <a:gd name="T57" fmla="*/ 1864915625 h 762"/>
                <a:gd name="T58" fmla="*/ 2147483647 w 5216"/>
                <a:gd name="T59" fmla="*/ 1900197813 h 762"/>
                <a:gd name="T60" fmla="*/ 2147483647 w 5216"/>
                <a:gd name="T61" fmla="*/ 1920359063 h 762"/>
                <a:gd name="T62" fmla="*/ 2147483647 w 5216"/>
                <a:gd name="T63" fmla="*/ 1920359063 h 762"/>
                <a:gd name="T64" fmla="*/ 2147483647 w 5216"/>
                <a:gd name="T65" fmla="*/ 1910278438 h 762"/>
                <a:gd name="T66" fmla="*/ 2147483647 w 5216"/>
                <a:gd name="T67" fmla="*/ 1885076875 h 762"/>
                <a:gd name="T68" fmla="*/ 2147483647 w 5216"/>
                <a:gd name="T69" fmla="*/ 1844754375 h 762"/>
                <a:gd name="T70" fmla="*/ 2147483647 w 5216"/>
                <a:gd name="T71" fmla="*/ 1799391563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176410938 h 694"/>
                <a:gd name="T2" fmla="*/ 0 w 5144"/>
                <a:gd name="T3" fmla="*/ 176410938 h 694"/>
                <a:gd name="T4" fmla="*/ 45362813 w 5144"/>
                <a:gd name="T5" fmla="*/ 166330313 h 694"/>
                <a:gd name="T6" fmla="*/ 181451250 w 5144"/>
                <a:gd name="T7" fmla="*/ 141128750 h 694"/>
                <a:gd name="T8" fmla="*/ 413305625 w 5144"/>
                <a:gd name="T9" fmla="*/ 105846563 h 694"/>
                <a:gd name="T10" fmla="*/ 564515000 w 5144"/>
                <a:gd name="T11" fmla="*/ 85685313 h 694"/>
                <a:gd name="T12" fmla="*/ 740925938 w 5144"/>
                <a:gd name="T13" fmla="*/ 65524063 h 694"/>
                <a:gd name="T14" fmla="*/ 937498125 w 5144"/>
                <a:gd name="T15" fmla="*/ 50403125 h 694"/>
                <a:gd name="T16" fmla="*/ 1164312188 w 5144"/>
                <a:gd name="T17" fmla="*/ 35282188 h 694"/>
                <a:gd name="T18" fmla="*/ 1411287500 w 5144"/>
                <a:gd name="T19" fmla="*/ 20161250 h 694"/>
                <a:gd name="T20" fmla="*/ 1688504688 w 5144"/>
                <a:gd name="T21" fmla="*/ 10080625 h 694"/>
                <a:gd name="T22" fmla="*/ 1990923438 w 5144"/>
                <a:gd name="T23" fmla="*/ 5040313 h 694"/>
                <a:gd name="T24" fmla="*/ 2147483647 w 5144"/>
                <a:gd name="T25" fmla="*/ 0 h 694"/>
                <a:gd name="T26" fmla="*/ 2147483647 w 5144"/>
                <a:gd name="T27" fmla="*/ 5040313 h 694"/>
                <a:gd name="T28" fmla="*/ 2147483647 w 5144"/>
                <a:gd name="T29" fmla="*/ 15120938 h 694"/>
                <a:gd name="T30" fmla="*/ 2147483647 w 5144"/>
                <a:gd name="T31" fmla="*/ 35282188 h 694"/>
                <a:gd name="T32" fmla="*/ 2147483647 w 5144"/>
                <a:gd name="T33" fmla="*/ 60483750 h 694"/>
                <a:gd name="T34" fmla="*/ 2147483647 w 5144"/>
                <a:gd name="T35" fmla="*/ 100806250 h 694"/>
                <a:gd name="T36" fmla="*/ 2147483647 w 5144"/>
                <a:gd name="T37" fmla="*/ 146169063 h 694"/>
                <a:gd name="T38" fmla="*/ 2147483647 w 5144"/>
                <a:gd name="T39" fmla="*/ 201612500 h 694"/>
                <a:gd name="T40" fmla="*/ 2147483647 w 5144"/>
                <a:gd name="T41" fmla="*/ 267136563 h 694"/>
                <a:gd name="T42" fmla="*/ 2147483647 w 5144"/>
                <a:gd name="T43" fmla="*/ 347781563 h 694"/>
                <a:gd name="T44" fmla="*/ 2147483647 w 5144"/>
                <a:gd name="T45" fmla="*/ 438507188 h 694"/>
                <a:gd name="T46" fmla="*/ 2147483647 w 5144"/>
                <a:gd name="T47" fmla="*/ 544353750 h 694"/>
                <a:gd name="T48" fmla="*/ 2147483647 w 5144"/>
                <a:gd name="T49" fmla="*/ 670361563 h 694"/>
                <a:gd name="T50" fmla="*/ 2147483647 w 5144"/>
                <a:gd name="T51" fmla="*/ 806450000 h 694"/>
                <a:gd name="T52" fmla="*/ 2147483647 w 5144"/>
                <a:gd name="T53" fmla="*/ 957659375 h 694"/>
                <a:gd name="T54" fmla="*/ 2147483647 w 5144"/>
                <a:gd name="T55" fmla="*/ 1129030000 h 694"/>
                <a:gd name="T56" fmla="*/ 2147483647 w 5144"/>
                <a:gd name="T57" fmla="*/ 1315521563 h 694"/>
                <a:gd name="T58" fmla="*/ 2147483647 w 5144"/>
                <a:gd name="T59" fmla="*/ 1522174375 h 694"/>
                <a:gd name="T60" fmla="*/ 2147483647 w 5144"/>
                <a:gd name="T61" fmla="*/ 1748988438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1471771250 h 584"/>
                <a:gd name="T2" fmla="*/ 0 w 3112"/>
                <a:gd name="T3" fmla="*/ 1471771250 h 584"/>
                <a:gd name="T4" fmla="*/ 226814063 w 3112"/>
                <a:gd name="T5" fmla="*/ 1411287500 h 584"/>
                <a:gd name="T6" fmla="*/ 846772500 w 3112"/>
                <a:gd name="T7" fmla="*/ 1255037813 h 584"/>
                <a:gd name="T8" fmla="*/ 1275199063 w 3112"/>
                <a:gd name="T9" fmla="*/ 1149191250 h 584"/>
                <a:gd name="T10" fmla="*/ 1769149688 w 3112"/>
                <a:gd name="T11" fmla="*/ 1033264063 h 584"/>
                <a:gd name="T12" fmla="*/ 2147483647 w 3112"/>
                <a:gd name="T13" fmla="*/ 907256250 h 584"/>
                <a:gd name="T14" fmla="*/ 2147483647 w 3112"/>
                <a:gd name="T15" fmla="*/ 771167813 h 584"/>
                <a:gd name="T16" fmla="*/ 2147483647 w 3112"/>
                <a:gd name="T17" fmla="*/ 640119688 h 584"/>
                <a:gd name="T18" fmla="*/ 2147483647 w 3112"/>
                <a:gd name="T19" fmla="*/ 509071563 h 584"/>
                <a:gd name="T20" fmla="*/ 2147483647 w 3112"/>
                <a:gd name="T21" fmla="*/ 388104063 h 584"/>
                <a:gd name="T22" fmla="*/ 2147483647 w 3112"/>
                <a:gd name="T23" fmla="*/ 272176875 h 584"/>
                <a:gd name="T24" fmla="*/ 2147483647 w 3112"/>
                <a:gd name="T25" fmla="*/ 221773750 h 584"/>
                <a:gd name="T26" fmla="*/ 2147483647 w 3112"/>
                <a:gd name="T27" fmla="*/ 171370625 h 584"/>
                <a:gd name="T28" fmla="*/ 2147483647 w 3112"/>
                <a:gd name="T29" fmla="*/ 131048125 h 584"/>
                <a:gd name="T30" fmla="*/ 2147483647 w 3112"/>
                <a:gd name="T31" fmla="*/ 90725625 h 584"/>
                <a:gd name="T32" fmla="*/ 2147483647 w 3112"/>
                <a:gd name="T33" fmla="*/ 60483750 h 584"/>
                <a:gd name="T34" fmla="*/ 2147483647 w 3112"/>
                <a:gd name="T35" fmla="*/ 35282188 h 584"/>
                <a:gd name="T36" fmla="*/ 2147483647 w 3112"/>
                <a:gd name="T37" fmla="*/ 15120938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1290320000 h 1192"/>
                <a:gd name="T2" fmla="*/ 2147483647 w 8196"/>
                <a:gd name="T3" fmla="*/ 1436489063 h 1192"/>
                <a:gd name="T4" fmla="*/ 2147483647 w 8196"/>
                <a:gd name="T5" fmla="*/ 1562496875 h 1192"/>
                <a:gd name="T6" fmla="*/ 2147483647 w 8196"/>
                <a:gd name="T7" fmla="*/ 1678424063 h 1192"/>
                <a:gd name="T8" fmla="*/ 2147483647 w 8196"/>
                <a:gd name="T9" fmla="*/ 1769149688 h 1192"/>
                <a:gd name="T10" fmla="*/ 2147483647 w 8196"/>
                <a:gd name="T11" fmla="*/ 1839714063 h 1192"/>
                <a:gd name="T12" fmla="*/ 2147483647 w 8196"/>
                <a:gd name="T13" fmla="*/ 1890117188 h 1192"/>
                <a:gd name="T14" fmla="*/ 2147483647 w 8196"/>
                <a:gd name="T15" fmla="*/ 1920359063 h 1192"/>
                <a:gd name="T16" fmla="*/ 2147483647 w 8196"/>
                <a:gd name="T17" fmla="*/ 1915318750 h 1192"/>
                <a:gd name="T18" fmla="*/ 2147483647 w 8196"/>
                <a:gd name="T19" fmla="*/ 1890117188 h 1192"/>
                <a:gd name="T20" fmla="*/ 2147483647 w 8196"/>
                <a:gd name="T21" fmla="*/ 1829633438 h 1192"/>
                <a:gd name="T22" fmla="*/ 2147483647 w 8196"/>
                <a:gd name="T23" fmla="*/ 1738907813 h 1192"/>
                <a:gd name="T24" fmla="*/ 2147483647 w 8196"/>
                <a:gd name="T25" fmla="*/ 1617940313 h 1192"/>
                <a:gd name="T26" fmla="*/ 2147483647 w 8196"/>
                <a:gd name="T27" fmla="*/ 1456650313 h 1192"/>
                <a:gd name="T28" fmla="*/ 2147483647 w 8196"/>
                <a:gd name="T29" fmla="*/ 1260078125 h 1192"/>
                <a:gd name="T30" fmla="*/ 2147483647 w 8196"/>
                <a:gd name="T31" fmla="*/ 1023183438 h 1192"/>
                <a:gd name="T32" fmla="*/ 2147483647 w 8196"/>
                <a:gd name="T33" fmla="*/ 745966250 h 1192"/>
                <a:gd name="T34" fmla="*/ 2147483647 w 8196"/>
                <a:gd name="T35" fmla="*/ 604837500 h 1192"/>
                <a:gd name="T36" fmla="*/ 2147483647 w 8196"/>
                <a:gd name="T37" fmla="*/ 372983125 h 1192"/>
                <a:gd name="T38" fmla="*/ 2147483647 w 8196"/>
                <a:gd name="T39" fmla="*/ 206652813 h 1192"/>
                <a:gd name="T40" fmla="*/ 2147483647 w 8196"/>
                <a:gd name="T41" fmla="*/ 90725625 h 1192"/>
                <a:gd name="T42" fmla="*/ 2147483647 w 8196"/>
                <a:gd name="T43" fmla="*/ 25201563 h 1192"/>
                <a:gd name="T44" fmla="*/ 2147483647 w 8196"/>
                <a:gd name="T45" fmla="*/ 0 h 1192"/>
                <a:gd name="T46" fmla="*/ 2147483647 w 8196"/>
                <a:gd name="T47" fmla="*/ 10080625 h 1192"/>
                <a:gd name="T48" fmla="*/ 2147483647 w 8196"/>
                <a:gd name="T49" fmla="*/ 50403125 h 1192"/>
                <a:gd name="T50" fmla="*/ 1804431875 w 8196"/>
                <a:gd name="T51" fmla="*/ 110886875 h 1192"/>
                <a:gd name="T52" fmla="*/ 1335682813 w 8196"/>
                <a:gd name="T53" fmla="*/ 186491563 h 1192"/>
                <a:gd name="T54" fmla="*/ 942538438 w 8196"/>
                <a:gd name="T55" fmla="*/ 272176875 h 1192"/>
                <a:gd name="T56" fmla="*/ 624998750 w 8196"/>
                <a:gd name="T57" fmla="*/ 362902500 h 1192"/>
                <a:gd name="T58" fmla="*/ 372983125 w 8196"/>
                <a:gd name="T59" fmla="*/ 443547500 h 1192"/>
                <a:gd name="T60" fmla="*/ 120967500 w 8196"/>
                <a:gd name="T61" fmla="*/ 544353750 h 1192"/>
                <a:gd name="T62" fmla="*/ 0 w 8196"/>
                <a:gd name="T63" fmla="*/ 604837500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1285279688 h 1192"/>
                <a:gd name="T70" fmla="*/ 2147483647 w 8196"/>
                <a:gd name="T71" fmla="*/ 12903200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Дирекция „Развитие на селските райони“ Министерство на земеделието и храните</a:t>
            </a:r>
            <a:endParaRPr lang="bg-BG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6E9BD-C6C8-478C-9773-65D14D775EB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Дирекция „Развитие на селските райони“ Министерство на земеделието и храните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69470-87CE-41DF-93AD-A9CF78910E8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45362813 h 640"/>
                <a:gd name="T6" fmla="*/ 2147483647 w 2706"/>
                <a:gd name="T7" fmla="*/ 95765938 h 640"/>
                <a:gd name="T8" fmla="*/ 2147483647 w 2706"/>
                <a:gd name="T9" fmla="*/ 151209375 h 640"/>
                <a:gd name="T10" fmla="*/ 2147483647 w 2706"/>
                <a:gd name="T11" fmla="*/ 206652813 h 640"/>
                <a:gd name="T12" fmla="*/ 2147483647 w 2706"/>
                <a:gd name="T13" fmla="*/ 272176875 h 640"/>
                <a:gd name="T14" fmla="*/ 2147483647 w 2706"/>
                <a:gd name="T15" fmla="*/ 337700938 h 640"/>
                <a:gd name="T16" fmla="*/ 2147483647 w 2706"/>
                <a:gd name="T17" fmla="*/ 413305625 h 640"/>
                <a:gd name="T18" fmla="*/ 2147483647 w 2706"/>
                <a:gd name="T19" fmla="*/ 488910313 h 640"/>
                <a:gd name="T20" fmla="*/ 2147483647 w 2706"/>
                <a:gd name="T21" fmla="*/ 488910313 h 640"/>
                <a:gd name="T22" fmla="*/ 2147483647 w 2706"/>
                <a:gd name="T23" fmla="*/ 635079375 h 640"/>
                <a:gd name="T24" fmla="*/ 2147483647 w 2706"/>
                <a:gd name="T25" fmla="*/ 766127500 h 640"/>
                <a:gd name="T26" fmla="*/ 2147483647 w 2706"/>
                <a:gd name="T27" fmla="*/ 887095000 h 640"/>
                <a:gd name="T28" fmla="*/ 1995963750 w 2706"/>
                <a:gd name="T29" fmla="*/ 1003022188 h 640"/>
                <a:gd name="T30" fmla="*/ 1471771250 w 2706"/>
                <a:gd name="T31" fmla="*/ 1103828438 h 640"/>
                <a:gd name="T32" fmla="*/ 962699688 w 2706"/>
                <a:gd name="T33" fmla="*/ 1194554063 h 640"/>
                <a:gd name="T34" fmla="*/ 473789375 w 2706"/>
                <a:gd name="T35" fmla="*/ 1280239375 h 640"/>
                <a:gd name="T36" fmla="*/ 0 w 2706"/>
                <a:gd name="T37" fmla="*/ 1355844063 h 640"/>
                <a:gd name="T38" fmla="*/ 0 w 2706"/>
                <a:gd name="T39" fmla="*/ 1355844063 h 640"/>
                <a:gd name="T40" fmla="*/ 327620313 w 2706"/>
                <a:gd name="T41" fmla="*/ 1401206875 h 640"/>
                <a:gd name="T42" fmla="*/ 640119688 w 2706"/>
                <a:gd name="T43" fmla="*/ 1441529375 h 640"/>
                <a:gd name="T44" fmla="*/ 942538438 w 2706"/>
                <a:gd name="T45" fmla="*/ 1476811563 h 640"/>
                <a:gd name="T46" fmla="*/ 1239916875 w 2706"/>
                <a:gd name="T47" fmla="*/ 1507053438 h 640"/>
                <a:gd name="T48" fmla="*/ 1527214688 w 2706"/>
                <a:gd name="T49" fmla="*/ 1537295313 h 640"/>
                <a:gd name="T50" fmla="*/ 1804431875 w 2706"/>
                <a:gd name="T51" fmla="*/ 1557456563 h 640"/>
                <a:gd name="T52" fmla="*/ 2071568438 w 2706"/>
                <a:gd name="T53" fmla="*/ 1577617813 h 640"/>
                <a:gd name="T54" fmla="*/ 2147483647 w 2706"/>
                <a:gd name="T55" fmla="*/ 1592738750 h 640"/>
                <a:gd name="T56" fmla="*/ 2147483647 w 2706"/>
                <a:gd name="T57" fmla="*/ 1602819375 h 640"/>
                <a:gd name="T58" fmla="*/ 2147483647 w 2706"/>
                <a:gd name="T59" fmla="*/ 1607859688 h 640"/>
                <a:gd name="T60" fmla="*/ 2147483647 w 2706"/>
                <a:gd name="T61" fmla="*/ 1612900000 h 640"/>
                <a:gd name="T62" fmla="*/ 2147483647 w 2706"/>
                <a:gd name="T63" fmla="*/ 1612900000 h 640"/>
                <a:gd name="T64" fmla="*/ 2147483647 w 2706"/>
                <a:gd name="T65" fmla="*/ 1607859688 h 640"/>
                <a:gd name="T66" fmla="*/ 2147483647 w 2706"/>
                <a:gd name="T67" fmla="*/ 1602819375 h 640"/>
                <a:gd name="T68" fmla="*/ 2147483647 w 2706"/>
                <a:gd name="T69" fmla="*/ 1592738750 h 640"/>
                <a:gd name="T70" fmla="*/ 2147483647 w 2706"/>
                <a:gd name="T71" fmla="*/ 1577617813 h 640"/>
                <a:gd name="T72" fmla="*/ 2147483647 w 2706"/>
                <a:gd name="T73" fmla="*/ 1562496875 h 640"/>
                <a:gd name="T74" fmla="*/ 2147483647 w 2706"/>
                <a:gd name="T75" fmla="*/ 1542335625 h 640"/>
                <a:gd name="T76" fmla="*/ 2147483647 w 2706"/>
                <a:gd name="T77" fmla="*/ 1517134063 h 640"/>
                <a:gd name="T78" fmla="*/ 2147483647 w 2706"/>
                <a:gd name="T79" fmla="*/ 1491932500 h 640"/>
                <a:gd name="T80" fmla="*/ 2147483647 w 2706"/>
                <a:gd name="T81" fmla="*/ 1461690625 h 640"/>
                <a:gd name="T82" fmla="*/ 2147483647 w 2706"/>
                <a:gd name="T83" fmla="*/ 1431448750 h 640"/>
                <a:gd name="T84" fmla="*/ 2147483647 w 2706"/>
                <a:gd name="T85" fmla="*/ 1396166563 h 640"/>
                <a:gd name="T86" fmla="*/ 2147483647 w 2706"/>
                <a:gd name="T87" fmla="*/ 1360884375 h 640"/>
                <a:gd name="T88" fmla="*/ 2147483647 w 2706"/>
                <a:gd name="T89" fmla="*/ 1320561875 h 640"/>
                <a:gd name="T90" fmla="*/ 2147483647 w 2706"/>
                <a:gd name="T91" fmla="*/ 1280239375 h 640"/>
                <a:gd name="T92" fmla="*/ 2147483647 w 2706"/>
                <a:gd name="T93" fmla="*/ 1234876563 h 640"/>
                <a:gd name="T94" fmla="*/ 2147483647 w 2706"/>
                <a:gd name="T95" fmla="*/ 1189513750 h 640"/>
                <a:gd name="T96" fmla="*/ 2147483647 w 2706"/>
                <a:gd name="T97" fmla="*/ 1088707500 h 640"/>
                <a:gd name="T98" fmla="*/ 2147483647 w 2706"/>
                <a:gd name="T99" fmla="*/ 982860938 h 640"/>
                <a:gd name="T100" fmla="*/ 2147483647 w 2706"/>
                <a:gd name="T101" fmla="*/ 982860938 h 640"/>
                <a:gd name="T102" fmla="*/ 2147483647 w 2706"/>
                <a:gd name="T103" fmla="*/ 977820625 h 640"/>
                <a:gd name="T104" fmla="*/ 2147483647 w 2706"/>
                <a:gd name="T105" fmla="*/ 977820625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2147483647 w 5216"/>
                <a:gd name="T1" fmla="*/ 1799391563 h 762"/>
                <a:gd name="T2" fmla="*/ 2147483647 w 5216"/>
                <a:gd name="T3" fmla="*/ 1728827188 h 762"/>
                <a:gd name="T4" fmla="*/ 2147483647 w 5216"/>
                <a:gd name="T5" fmla="*/ 1537295313 h 762"/>
                <a:gd name="T6" fmla="*/ 2147483647 w 5216"/>
                <a:gd name="T7" fmla="*/ 1280239375 h 762"/>
                <a:gd name="T8" fmla="*/ 2147483647 w 5216"/>
                <a:gd name="T9" fmla="*/ 942538438 h 762"/>
                <a:gd name="T10" fmla="*/ 2147483647 w 5216"/>
                <a:gd name="T11" fmla="*/ 745966250 h 762"/>
                <a:gd name="T12" fmla="*/ 2147483647 w 5216"/>
                <a:gd name="T13" fmla="*/ 594756875 h 762"/>
                <a:gd name="T14" fmla="*/ 2147483647 w 5216"/>
                <a:gd name="T15" fmla="*/ 463708750 h 762"/>
                <a:gd name="T16" fmla="*/ 2147483647 w 5216"/>
                <a:gd name="T17" fmla="*/ 352821875 h 762"/>
                <a:gd name="T18" fmla="*/ 2147483647 w 5216"/>
                <a:gd name="T19" fmla="*/ 257055938 h 762"/>
                <a:gd name="T20" fmla="*/ 2147483647 w 5216"/>
                <a:gd name="T21" fmla="*/ 181451250 h 762"/>
                <a:gd name="T22" fmla="*/ 2147483647 w 5216"/>
                <a:gd name="T23" fmla="*/ 70564375 h 762"/>
                <a:gd name="T24" fmla="*/ 2147483647 w 5216"/>
                <a:gd name="T25" fmla="*/ 10080625 h 762"/>
                <a:gd name="T26" fmla="*/ 1622980821 w 5216"/>
                <a:gd name="T27" fmla="*/ 0 h 762"/>
                <a:gd name="T28" fmla="*/ 902216046 w 5216"/>
                <a:gd name="T29" fmla="*/ 25201563 h 762"/>
                <a:gd name="T30" fmla="*/ 277217221 w 5216"/>
                <a:gd name="T31" fmla="*/ 80645000 h 762"/>
                <a:gd name="T32" fmla="*/ 0 w 5216"/>
                <a:gd name="T33" fmla="*/ 120967500 h 762"/>
                <a:gd name="T34" fmla="*/ 791329158 w 5216"/>
                <a:gd name="T35" fmla="*/ 216733438 h 762"/>
                <a:gd name="T36" fmla="*/ 1643142073 w 5216"/>
                <a:gd name="T37" fmla="*/ 352821875 h 762"/>
                <a:gd name="T38" fmla="*/ 2147483647 w 5216"/>
                <a:gd name="T39" fmla="*/ 529232813 h 762"/>
                <a:gd name="T40" fmla="*/ 2147483647 w 5216"/>
                <a:gd name="T41" fmla="*/ 745966250 h 762"/>
                <a:gd name="T42" fmla="*/ 2147483647 w 5216"/>
                <a:gd name="T43" fmla="*/ 952619063 h 762"/>
                <a:gd name="T44" fmla="*/ 2147483647 w 5216"/>
                <a:gd name="T45" fmla="*/ 1300400625 h 762"/>
                <a:gd name="T46" fmla="*/ 2147483647 w 5216"/>
                <a:gd name="T47" fmla="*/ 1441529375 h 762"/>
                <a:gd name="T48" fmla="*/ 2147483647 w 5216"/>
                <a:gd name="T49" fmla="*/ 1562496875 h 762"/>
                <a:gd name="T50" fmla="*/ 2147483647 w 5216"/>
                <a:gd name="T51" fmla="*/ 1668343438 h 762"/>
                <a:gd name="T52" fmla="*/ 2147483647 w 5216"/>
                <a:gd name="T53" fmla="*/ 1748988438 h 762"/>
                <a:gd name="T54" fmla="*/ 2147483647 w 5216"/>
                <a:gd name="T55" fmla="*/ 1819552813 h 762"/>
                <a:gd name="T56" fmla="*/ 2147483647 w 5216"/>
                <a:gd name="T57" fmla="*/ 1864915625 h 762"/>
                <a:gd name="T58" fmla="*/ 2147483647 w 5216"/>
                <a:gd name="T59" fmla="*/ 1900197813 h 762"/>
                <a:gd name="T60" fmla="*/ 2147483647 w 5216"/>
                <a:gd name="T61" fmla="*/ 1920359063 h 762"/>
                <a:gd name="T62" fmla="*/ 2147483647 w 5216"/>
                <a:gd name="T63" fmla="*/ 1920359063 h 762"/>
                <a:gd name="T64" fmla="*/ 2147483647 w 5216"/>
                <a:gd name="T65" fmla="*/ 1910278438 h 762"/>
                <a:gd name="T66" fmla="*/ 2147483647 w 5216"/>
                <a:gd name="T67" fmla="*/ 1885076875 h 762"/>
                <a:gd name="T68" fmla="*/ 2147483647 w 5216"/>
                <a:gd name="T69" fmla="*/ 1844754375 h 762"/>
                <a:gd name="T70" fmla="*/ 2147483647 w 5216"/>
                <a:gd name="T71" fmla="*/ 1799391563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176410938 h 694"/>
                <a:gd name="T2" fmla="*/ 0 w 5144"/>
                <a:gd name="T3" fmla="*/ 176410938 h 694"/>
                <a:gd name="T4" fmla="*/ 45362813 w 5144"/>
                <a:gd name="T5" fmla="*/ 166330313 h 694"/>
                <a:gd name="T6" fmla="*/ 181451250 w 5144"/>
                <a:gd name="T7" fmla="*/ 141128750 h 694"/>
                <a:gd name="T8" fmla="*/ 413305625 w 5144"/>
                <a:gd name="T9" fmla="*/ 105846563 h 694"/>
                <a:gd name="T10" fmla="*/ 564515000 w 5144"/>
                <a:gd name="T11" fmla="*/ 85685313 h 694"/>
                <a:gd name="T12" fmla="*/ 740925938 w 5144"/>
                <a:gd name="T13" fmla="*/ 65524063 h 694"/>
                <a:gd name="T14" fmla="*/ 937498125 w 5144"/>
                <a:gd name="T15" fmla="*/ 50403125 h 694"/>
                <a:gd name="T16" fmla="*/ 1164312188 w 5144"/>
                <a:gd name="T17" fmla="*/ 35282188 h 694"/>
                <a:gd name="T18" fmla="*/ 1411287500 w 5144"/>
                <a:gd name="T19" fmla="*/ 20161250 h 694"/>
                <a:gd name="T20" fmla="*/ 1688504688 w 5144"/>
                <a:gd name="T21" fmla="*/ 10080625 h 694"/>
                <a:gd name="T22" fmla="*/ 1990923438 w 5144"/>
                <a:gd name="T23" fmla="*/ 5040313 h 694"/>
                <a:gd name="T24" fmla="*/ 2147483647 w 5144"/>
                <a:gd name="T25" fmla="*/ 0 h 694"/>
                <a:gd name="T26" fmla="*/ 2147483647 w 5144"/>
                <a:gd name="T27" fmla="*/ 5040313 h 694"/>
                <a:gd name="T28" fmla="*/ 2147483647 w 5144"/>
                <a:gd name="T29" fmla="*/ 15120938 h 694"/>
                <a:gd name="T30" fmla="*/ 2147483647 w 5144"/>
                <a:gd name="T31" fmla="*/ 35282188 h 694"/>
                <a:gd name="T32" fmla="*/ 2147483647 w 5144"/>
                <a:gd name="T33" fmla="*/ 60483750 h 694"/>
                <a:gd name="T34" fmla="*/ 2147483647 w 5144"/>
                <a:gd name="T35" fmla="*/ 100806250 h 694"/>
                <a:gd name="T36" fmla="*/ 2147483647 w 5144"/>
                <a:gd name="T37" fmla="*/ 146169063 h 694"/>
                <a:gd name="T38" fmla="*/ 2147483647 w 5144"/>
                <a:gd name="T39" fmla="*/ 201612500 h 694"/>
                <a:gd name="T40" fmla="*/ 2147483647 w 5144"/>
                <a:gd name="T41" fmla="*/ 267136563 h 694"/>
                <a:gd name="T42" fmla="*/ 2147483647 w 5144"/>
                <a:gd name="T43" fmla="*/ 347781563 h 694"/>
                <a:gd name="T44" fmla="*/ 2147483647 w 5144"/>
                <a:gd name="T45" fmla="*/ 438507188 h 694"/>
                <a:gd name="T46" fmla="*/ 2147483647 w 5144"/>
                <a:gd name="T47" fmla="*/ 544353750 h 694"/>
                <a:gd name="T48" fmla="*/ 2147483647 w 5144"/>
                <a:gd name="T49" fmla="*/ 670361563 h 694"/>
                <a:gd name="T50" fmla="*/ 2147483647 w 5144"/>
                <a:gd name="T51" fmla="*/ 806450000 h 694"/>
                <a:gd name="T52" fmla="*/ 2147483647 w 5144"/>
                <a:gd name="T53" fmla="*/ 957659375 h 694"/>
                <a:gd name="T54" fmla="*/ 2147483647 w 5144"/>
                <a:gd name="T55" fmla="*/ 1129030000 h 694"/>
                <a:gd name="T56" fmla="*/ 2147483647 w 5144"/>
                <a:gd name="T57" fmla="*/ 1315521563 h 694"/>
                <a:gd name="T58" fmla="*/ 2147483647 w 5144"/>
                <a:gd name="T59" fmla="*/ 1522174375 h 694"/>
                <a:gd name="T60" fmla="*/ 2147483647 w 5144"/>
                <a:gd name="T61" fmla="*/ 1748988438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1471771250 h 584"/>
                <a:gd name="T2" fmla="*/ 0 w 3112"/>
                <a:gd name="T3" fmla="*/ 1471771250 h 584"/>
                <a:gd name="T4" fmla="*/ 226814063 w 3112"/>
                <a:gd name="T5" fmla="*/ 1411287500 h 584"/>
                <a:gd name="T6" fmla="*/ 846772500 w 3112"/>
                <a:gd name="T7" fmla="*/ 1255037813 h 584"/>
                <a:gd name="T8" fmla="*/ 1275199063 w 3112"/>
                <a:gd name="T9" fmla="*/ 1149191250 h 584"/>
                <a:gd name="T10" fmla="*/ 1769149688 w 3112"/>
                <a:gd name="T11" fmla="*/ 1033264063 h 584"/>
                <a:gd name="T12" fmla="*/ 2147483647 w 3112"/>
                <a:gd name="T13" fmla="*/ 907256250 h 584"/>
                <a:gd name="T14" fmla="*/ 2147483647 w 3112"/>
                <a:gd name="T15" fmla="*/ 771167813 h 584"/>
                <a:gd name="T16" fmla="*/ 2147483647 w 3112"/>
                <a:gd name="T17" fmla="*/ 640119688 h 584"/>
                <a:gd name="T18" fmla="*/ 2147483647 w 3112"/>
                <a:gd name="T19" fmla="*/ 509071563 h 584"/>
                <a:gd name="T20" fmla="*/ 2147483647 w 3112"/>
                <a:gd name="T21" fmla="*/ 388104063 h 584"/>
                <a:gd name="T22" fmla="*/ 2147483647 w 3112"/>
                <a:gd name="T23" fmla="*/ 272176875 h 584"/>
                <a:gd name="T24" fmla="*/ 2147483647 w 3112"/>
                <a:gd name="T25" fmla="*/ 221773750 h 584"/>
                <a:gd name="T26" fmla="*/ 2147483647 w 3112"/>
                <a:gd name="T27" fmla="*/ 171370625 h 584"/>
                <a:gd name="T28" fmla="*/ 2147483647 w 3112"/>
                <a:gd name="T29" fmla="*/ 131048125 h 584"/>
                <a:gd name="T30" fmla="*/ 2147483647 w 3112"/>
                <a:gd name="T31" fmla="*/ 90725625 h 584"/>
                <a:gd name="T32" fmla="*/ 2147483647 w 3112"/>
                <a:gd name="T33" fmla="*/ 60483750 h 584"/>
                <a:gd name="T34" fmla="*/ 2147483647 w 3112"/>
                <a:gd name="T35" fmla="*/ 35282188 h 584"/>
                <a:gd name="T36" fmla="*/ 2147483647 w 3112"/>
                <a:gd name="T37" fmla="*/ 15120938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 useBgFill="1">
          <p:nvSpPr>
            <p:cNvPr id="10" name="Freeform 25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1290320000 h 1192"/>
                <a:gd name="T2" fmla="*/ 2147483647 w 8196"/>
                <a:gd name="T3" fmla="*/ 1436489063 h 1192"/>
                <a:gd name="T4" fmla="*/ 2147483647 w 8196"/>
                <a:gd name="T5" fmla="*/ 1562496875 h 1192"/>
                <a:gd name="T6" fmla="*/ 2147483647 w 8196"/>
                <a:gd name="T7" fmla="*/ 1678424063 h 1192"/>
                <a:gd name="T8" fmla="*/ 2147483647 w 8196"/>
                <a:gd name="T9" fmla="*/ 1769149688 h 1192"/>
                <a:gd name="T10" fmla="*/ 2147483647 w 8196"/>
                <a:gd name="T11" fmla="*/ 1839714063 h 1192"/>
                <a:gd name="T12" fmla="*/ 2147483647 w 8196"/>
                <a:gd name="T13" fmla="*/ 1890117188 h 1192"/>
                <a:gd name="T14" fmla="*/ 2147483647 w 8196"/>
                <a:gd name="T15" fmla="*/ 1920359063 h 1192"/>
                <a:gd name="T16" fmla="*/ 2147483647 w 8196"/>
                <a:gd name="T17" fmla="*/ 1915318750 h 1192"/>
                <a:gd name="T18" fmla="*/ 2147483647 w 8196"/>
                <a:gd name="T19" fmla="*/ 1890117188 h 1192"/>
                <a:gd name="T20" fmla="*/ 2147483647 w 8196"/>
                <a:gd name="T21" fmla="*/ 1829633438 h 1192"/>
                <a:gd name="T22" fmla="*/ 2147483647 w 8196"/>
                <a:gd name="T23" fmla="*/ 1738907813 h 1192"/>
                <a:gd name="T24" fmla="*/ 2147483647 w 8196"/>
                <a:gd name="T25" fmla="*/ 1617940313 h 1192"/>
                <a:gd name="T26" fmla="*/ 2147483647 w 8196"/>
                <a:gd name="T27" fmla="*/ 1456650313 h 1192"/>
                <a:gd name="T28" fmla="*/ 2147483647 w 8196"/>
                <a:gd name="T29" fmla="*/ 1260078125 h 1192"/>
                <a:gd name="T30" fmla="*/ 2147483647 w 8196"/>
                <a:gd name="T31" fmla="*/ 1023183438 h 1192"/>
                <a:gd name="T32" fmla="*/ 2147483647 w 8196"/>
                <a:gd name="T33" fmla="*/ 745966250 h 1192"/>
                <a:gd name="T34" fmla="*/ 2147483647 w 8196"/>
                <a:gd name="T35" fmla="*/ 604837500 h 1192"/>
                <a:gd name="T36" fmla="*/ 2147483647 w 8196"/>
                <a:gd name="T37" fmla="*/ 372983125 h 1192"/>
                <a:gd name="T38" fmla="*/ 2147483647 w 8196"/>
                <a:gd name="T39" fmla="*/ 206652813 h 1192"/>
                <a:gd name="T40" fmla="*/ 2147483647 w 8196"/>
                <a:gd name="T41" fmla="*/ 90725625 h 1192"/>
                <a:gd name="T42" fmla="*/ 2147483647 w 8196"/>
                <a:gd name="T43" fmla="*/ 25201563 h 1192"/>
                <a:gd name="T44" fmla="*/ 2147483647 w 8196"/>
                <a:gd name="T45" fmla="*/ 0 h 1192"/>
                <a:gd name="T46" fmla="*/ 2147483647 w 8196"/>
                <a:gd name="T47" fmla="*/ 10080625 h 1192"/>
                <a:gd name="T48" fmla="*/ 2147483647 w 8196"/>
                <a:gd name="T49" fmla="*/ 50403125 h 1192"/>
                <a:gd name="T50" fmla="*/ 1804431875 w 8196"/>
                <a:gd name="T51" fmla="*/ 110886875 h 1192"/>
                <a:gd name="T52" fmla="*/ 1335682813 w 8196"/>
                <a:gd name="T53" fmla="*/ 186491563 h 1192"/>
                <a:gd name="T54" fmla="*/ 942538438 w 8196"/>
                <a:gd name="T55" fmla="*/ 272176875 h 1192"/>
                <a:gd name="T56" fmla="*/ 624998750 w 8196"/>
                <a:gd name="T57" fmla="*/ 362902500 h 1192"/>
                <a:gd name="T58" fmla="*/ 372983125 w 8196"/>
                <a:gd name="T59" fmla="*/ 443547500 h 1192"/>
                <a:gd name="T60" fmla="*/ 120967500 w 8196"/>
                <a:gd name="T61" fmla="*/ 544353750 h 1192"/>
                <a:gd name="T62" fmla="*/ 0 w 8196"/>
                <a:gd name="T63" fmla="*/ 604837500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1285279688 h 1192"/>
                <a:gd name="T70" fmla="*/ 2147483647 w 8196"/>
                <a:gd name="T71" fmla="*/ 12903200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Дирекция „Развитие на селските райони“ Министерство на земеделието и храните</a:t>
            </a:r>
            <a:endParaRPr lang="bg-BG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78A87-8A06-4C00-8141-DD775EC48550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Дирекция „Развитие на селските райони“ Министерство на земеделието и храните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B160B-895C-4407-9668-5454227577E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2426910 h 640"/>
              <a:gd name="T6" fmla="*/ 2147483647 w 2706"/>
              <a:gd name="T7" fmla="*/ 47345203 h 640"/>
              <a:gd name="T8" fmla="*/ 2147483647 w 2706"/>
              <a:gd name="T9" fmla="*/ 74755995 h 640"/>
              <a:gd name="T10" fmla="*/ 2147483647 w 2706"/>
              <a:gd name="T11" fmla="*/ 102165671 h 640"/>
              <a:gd name="T12" fmla="*/ 2147483647 w 2706"/>
              <a:gd name="T13" fmla="*/ 134560345 h 640"/>
              <a:gd name="T14" fmla="*/ 2147483647 w 2706"/>
              <a:gd name="T15" fmla="*/ 166953902 h 640"/>
              <a:gd name="T16" fmla="*/ 2088287069 w 2706"/>
              <a:gd name="T17" fmla="*/ 204332458 h 640"/>
              <a:gd name="T18" fmla="*/ 1936864244 w 2706"/>
              <a:gd name="T19" fmla="*/ 241709897 h 640"/>
              <a:gd name="T20" fmla="*/ 1936864244 w 2706"/>
              <a:gd name="T21" fmla="*/ 241709897 h 640"/>
              <a:gd name="T22" fmla="*/ 1663397460 w 2706"/>
              <a:gd name="T23" fmla="*/ 313973394 h 640"/>
              <a:gd name="T24" fmla="*/ 1396711723 w 2706"/>
              <a:gd name="T25" fmla="*/ 378761625 h 640"/>
              <a:gd name="T26" fmla="*/ 1141325958 w 2706"/>
              <a:gd name="T27" fmla="*/ 438565975 h 640"/>
              <a:gd name="T28" fmla="*/ 894980172 w 2706"/>
              <a:gd name="T29" fmla="*/ 495878941 h 640"/>
              <a:gd name="T30" fmla="*/ 659935422 w 2706"/>
              <a:gd name="T31" fmla="*/ 545715527 h 640"/>
              <a:gd name="T32" fmla="*/ 431669593 w 2706"/>
              <a:gd name="T33" fmla="*/ 590569348 h 640"/>
              <a:gd name="T34" fmla="*/ 212444804 w 2706"/>
              <a:gd name="T35" fmla="*/ 632930669 h 640"/>
              <a:gd name="T36" fmla="*/ 0 w 2706"/>
              <a:gd name="T37" fmla="*/ 670308108 h 640"/>
              <a:gd name="T38" fmla="*/ 0 w 2706"/>
              <a:gd name="T39" fmla="*/ 670308108 h 640"/>
              <a:gd name="T40" fmla="*/ 146902836 w 2706"/>
              <a:gd name="T41" fmla="*/ 692735019 h 640"/>
              <a:gd name="T42" fmla="*/ 287026751 w 2706"/>
              <a:gd name="T43" fmla="*/ 712670546 h 640"/>
              <a:gd name="T44" fmla="*/ 422629614 w 2706"/>
              <a:gd name="T45" fmla="*/ 730113574 h 640"/>
              <a:gd name="T46" fmla="*/ 555972483 w 2706"/>
              <a:gd name="T47" fmla="*/ 745064104 h 640"/>
              <a:gd name="T48" fmla="*/ 684795362 w 2706"/>
              <a:gd name="T49" fmla="*/ 760015749 h 640"/>
              <a:gd name="T50" fmla="*/ 809098253 w 2706"/>
              <a:gd name="T51" fmla="*/ 769982396 h 640"/>
              <a:gd name="T52" fmla="*/ 928881154 w 2706"/>
              <a:gd name="T53" fmla="*/ 779950160 h 640"/>
              <a:gd name="T54" fmla="*/ 1046404060 w 2706"/>
              <a:gd name="T55" fmla="*/ 787425425 h 640"/>
              <a:gd name="T56" fmla="*/ 1161665909 w 2706"/>
              <a:gd name="T57" fmla="*/ 792409307 h 640"/>
              <a:gd name="T58" fmla="*/ 1272408832 w 2706"/>
              <a:gd name="T59" fmla="*/ 794901806 h 640"/>
              <a:gd name="T60" fmla="*/ 1378630703 w 2706"/>
              <a:gd name="T61" fmla="*/ 797393188 h 640"/>
              <a:gd name="T62" fmla="*/ 1482593642 w 2706"/>
              <a:gd name="T63" fmla="*/ 797393188 h 640"/>
              <a:gd name="T64" fmla="*/ 1584295524 w 2706"/>
              <a:gd name="T65" fmla="*/ 794901806 h 640"/>
              <a:gd name="T66" fmla="*/ 1683738474 w 2706"/>
              <a:gd name="T67" fmla="*/ 792409307 h 640"/>
              <a:gd name="T68" fmla="*/ 1778660372 w 2706"/>
              <a:gd name="T69" fmla="*/ 787425425 h 640"/>
              <a:gd name="T70" fmla="*/ 1871322275 w 2706"/>
              <a:gd name="T71" fmla="*/ 779950160 h 640"/>
              <a:gd name="T72" fmla="*/ 1959464189 w 2706"/>
              <a:gd name="T73" fmla="*/ 772474896 h 640"/>
              <a:gd name="T74" fmla="*/ 2047606104 w 2706"/>
              <a:gd name="T75" fmla="*/ 762507132 h 640"/>
              <a:gd name="T76" fmla="*/ 2131228029 w 2706"/>
              <a:gd name="T77" fmla="*/ 750047985 h 640"/>
              <a:gd name="T78" fmla="*/ 2147483647 w 2706"/>
              <a:gd name="T79" fmla="*/ 737588839 h 640"/>
              <a:gd name="T80" fmla="*/ 2147483647 w 2706"/>
              <a:gd name="T81" fmla="*/ 722637193 h 640"/>
              <a:gd name="T82" fmla="*/ 2147483647 w 2706"/>
              <a:gd name="T83" fmla="*/ 707686664 h 640"/>
              <a:gd name="T84" fmla="*/ 2147483647 w 2706"/>
              <a:gd name="T85" fmla="*/ 690243636 h 640"/>
              <a:gd name="T86" fmla="*/ 2147483647 w 2706"/>
              <a:gd name="T87" fmla="*/ 672800607 h 640"/>
              <a:gd name="T88" fmla="*/ 2147483647 w 2706"/>
              <a:gd name="T89" fmla="*/ 652866196 h 640"/>
              <a:gd name="T90" fmla="*/ 2147483647 w 2706"/>
              <a:gd name="T91" fmla="*/ 632930669 h 640"/>
              <a:gd name="T92" fmla="*/ 2147483647 w 2706"/>
              <a:gd name="T93" fmla="*/ 610503759 h 640"/>
              <a:gd name="T94" fmla="*/ 2147483647 w 2706"/>
              <a:gd name="T95" fmla="*/ 588077965 h 640"/>
              <a:gd name="T96" fmla="*/ 2147483647 w 2706"/>
              <a:gd name="T97" fmla="*/ 538240263 h 640"/>
              <a:gd name="T98" fmla="*/ 2147483647 w 2706"/>
              <a:gd name="T99" fmla="*/ 485911178 h 640"/>
              <a:gd name="T100" fmla="*/ 2147483647 w 2706"/>
              <a:gd name="T101" fmla="*/ 485911178 h 640"/>
              <a:gd name="T102" fmla="*/ 2147483647 w 2706"/>
              <a:gd name="T103" fmla="*/ 483419795 h 640"/>
              <a:gd name="T104" fmla="*/ 2147483647 w 2706"/>
              <a:gd name="T105" fmla="*/ 483419795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890318333 h 762"/>
              <a:gd name="T2" fmla="*/ 2147483647 w 5216"/>
              <a:gd name="T3" fmla="*/ 855403517 h 762"/>
              <a:gd name="T4" fmla="*/ 2147483647 w 5216"/>
              <a:gd name="T5" fmla="*/ 760636483 h 762"/>
              <a:gd name="T6" fmla="*/ 2147483647 w 5216"/>
              <a:gd name="T7" fmla="*/ 633448150 h 762"/>
              <a:gd name="T8" fmla="*/ 2147483647 w 5216"/>
              <a:gd name="T9" fmla="*/ 466356850 h 762"/>
              <a:gd name="T10" fmla="*/ 2147483647 w 5216"/>
              <a:gd name="T11" fmla="*/ 369095183 h 762"/>
              <a:gd name="T12" fmla="*/ 2147483647 w 5216"/>
              <a:gd name="T13" fmla="*/ 294278517 h 762"/>
              <a:gd name="T14" fmla="*/ 2147483647 w 5216"/>
              <a:gd name="T15" fmla="*/ 229438150 h 762"/>
              <a:gd name="T16" fmla="*/ 2147483647 w 5216"/>
              <a:gd name="T17" fmla="*/ 174571850 h 762"/>
              <a:gd name="T18" fmla="*/ 2147483647 w 5216"/>
              <a:gd name="T19" fmla="*/ 127188333 h 762"/>
              <a:gd name="T20" fmla="*/ 1966522170 w 5216"/>
              <a:gd name="T21" fmla="*/ 89780000 h 762"/>
              <a:gd name="T22" fmla="*/ 1507667316 w 5216"/>
              <a:gd name="T23" fmla="*/ 34914817 h 762"/>
              <a:gd name="T24" fmla="*/ 1096279949 w 5216"/>
              <a:gd name="T25" fmla="*/ 4988150 h 762"/>
              <a:gd name="T26" fmla="*/ 727838697 w 5216"/>
              <a:gd name="T27" fmla="*/ 0 h 762"/>
              <a:gd name="T28" fmla="*/ 404605842 w 5216"/>
              <a:gd name="T29" fmla="*/ 12469817 h 762"/>
              <a:gd name="T30" fmla="*/ 124320165 w 5216"/>
              <a:gd name="T31" fmla="*/ 39901850 h 762"/>
              <a:gd name="T32" fmla="*/ 0 w 5216"/>
              <a:gd name="T33" fmla="*/ 59853333 h 762"/>
              <a:gd name="T34" fmla="*/ 354878201 w 5216"/>
              <a:gd name="T35" fmla="*/ 107236850 h 762"/>
              <a:gd name="T36" fmla="*/ 736880376 w 5216"/>
              <a:gd name="T37" fmla="*/ 174571850 h 762"/>
              <a:gd name="T38" fmla="*/ 1146007590 w 5216"/>
              <a:gd name="T39" fmla="*/ 261858333 h 762"/>
              <a:gd name="T40" fmla="*/ 1584518931 w 5216"/>
              <a:gd name="T41" fmla="*/ 369095183 h 762"/>
              <a:gd name="T42" fmla="*/ 1984604465 w 5216"/>
              <a:gd name="T43" fmla="*/ 471345000 h 762"/>
              <a:gd name="T44" fmla="*/ 2147483647 w 5216"/>
              <a:gd name="T45" fmla="*/ 643423333 h 762"/>
              <a:gd name="T46" fmla="*/ 2147483647 w 5216"/>
              <a:gd name="T47" fmla="*/ 713251850 h 762"/>
              <a:gd name="T48" fmla="*/ 2147483647 w 5216"/>
              <a:gd name="T49" fmla="*/ 773105183 h 762"/>
              <a:gd name="T50" fmla="*/ 2147483647 w 5216"/>
              <a:gd name="T51" fmla="*/ 825476850 h 762"/>
              <a:gd name="T52" fmla="*/ 2147483647 w 5216"/>
              <a:gd name="T53" fmla="*/ 865379817 h 762"/>
              <a:gd name="T54" fmla="*/ 2147483647 w 5216"/>
              <a:gd name="T55" fmla="*/ 900293517 h 762"/>
              <a:gd name="T56" fmla="*/ 2147483647 w 5216"/>
              <a:gd name="T57" fmla="*/ 922738517 h 762"/>
              <a:gd name="T58" fmla="*/ 2147483647 w 5216"/>
              <a:gd name="T59" fmla="*/ 940196483 h 762"/>
              <a:gd name="T60" fmla="*/ 2147483647 w 5216"/>
              <a:gd name="T61" fmla="*/ 950171667 h 762"/>
              <a:gd name="T62" fmla="*/ 2147483647 w 5216"/>
              <a:gd name="T63" fmla="*/ 950171667 h 762"/>
              <a:gd name="T64" fmla="*/ 2147483647 w 5216"/>
              <a:gd name="T65" fmla="*/ 945183517 h 762"/>
              <a:gd name="T66" fmla="*/ 2147483647 w 5216"/>
              <a:gd name="T67" fmla="*/ 932714817 h 762"/>
              <a:gd name="T68" fmla="*/ 2147483647 w 5216"/>
              <a:gd name="T69" fmla="*/ 912763333 h 762"/>
              <a:gd name="T70" fmla="*/ 2147483647 w 5216"/>
              <a:gd name="T71" fmla="*/ 890318333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87226308 h 694"/>
              <a:gd name="T2" fmla="*/ 0 w 5144"/>
              <a:gd name="T3" fmla="*/ 87226308 h 694"/>
              <a:gd name="T4" fmla="*/ 20333568 w 5144"/>
              <a:gd name="T5" fmla="*/ 82242107 h 694"/>
              <a:gd name="T6" fmla="*/ 81336397 w 5144"/>
              <a:gd name="T7" fmla="*/ 69781047 h 694"/>
              <a:gd name="T8" fmla="*/ 185266001 w 5144"/>
              <a:gd name="T9" fmla="*/ 52335785 h 694"/>
              <a:gd name="T10" fmla="*/ 253046686 w 5144"/>
              <a:gd name="T11" fmla="*/ 42367383 h 694"/>
              <a:gd name="T12" fmla="*/ 332123444 w 5144"/>
              <a:gd name="T13" fmla="*/ 32397865 h 694"/>
              <a:gd name="T14" fmla="*/ 420237697 w 5144"/>
              <a:gd name="T15" fmla="*/ 24922121 h 694"/>
              <a:gd name="T16" fmla="*/ 521907662 w 5144"/>
              <a:gd name="T17" fmla="*/ 17445262 h 694"/>
              <a:gd name="T18" fmla="*/ 632615122 w 5144"/>
              <a:gd name="T19" fmla="*/ 9968402 h 694"/>
              <a:gd name="T20" fmla="*/ 756879357 w 5144"/>
              <a:gd name="T21" fmla="*/ 4984201 h 694"/>
              <a:gd name="T22" fmla="*/ 892439664 w 5144"/>
              <a:gd name="T23" fmla="*/ 2492659 h 694"/>
              <a:gd name="T24" fmla="*/ 1039297107 w 5144"/>
              <a:gd name="T25" fmla="*/ 0 h 694"/>
              <a:gd name="T26" fmla="*/ 1197450622 w 5144"/>
              <a:gd name="T27" fmla="*/ 2492659 h 694"/>
              <a:gd name="T28" fmla="*/ 1366901272 w 5144"/>
              <a:gd name="T29" fmla="*/ 7476860 h 694"/>
              <a:gd name="T30" fmla="*/ 1549907633 w 5144"/>
              <a:gd name="T31" fmla="*/ 17445262 h 694"/>
              <a:gd name="T32" fmla="*/ 1744211130 w 5144"/>
              <a:gd name="T33" fmla="*/ 29906322 h 694"/>
              <a:gd name="T34" fmla="*/ 1949811762 w 5144"/>
              <a:gd name="T35" fmla="*/ 49843126 h 694"/>
              <a:gd name="T36" fmla="*/ 2147483647 w 5144"/>
              <a:gd name="T37" fmla="*/ 72272589 h 694"/>
              <a:gd name="T38" fmla="*/ 2147483647 w 5144"/>
              <a:gd name="T39" fmla="*/ 99687369 h 694"/>
              <a:gd name="T40" fmla="*/ 2147483647 w 5144"/>
              <a:gd name="T41" fmla="*/ 132085234 h 694"/>
              <a:gd name="T42" fmla="*/ 2147483647 w 5144"/>
              <a:gd name="T43" fmla="*/ 171959958 h 694"/>
              <a:gd name="T44" fmla="*/ 2147483647 w 5144"/>
              <a:gd name="T45" fmla="*/ 216818883 h 694"/>
              <a:gd name="T46" fmla="*/ 2147483647 w 5144"/>
              <a:gd name="T47" fmla="*/ 269154668 h 694"/>
              <a:gd name="T48" fmla="*/ 2147483647 w 5144"/>
              <a:gd name="T49" fmla="*/ 331458855 h 694"/>
              <a:gd name="T50" fmla="*/ 2147483647 w 5144"/>
              <a:gd name="T51" fmla="*/ 398747244 h 694"/>
              <a:gd name="T52" fmla="*/ 2147483647 w 5144"/>
              <a:gd name="T53" fmla="*/ 473512491 h 694"/>
              <a:gd name="T54" fmla="*/ 2147483647 w 5144"/>
              <a:gd name="T55" fmla="*/ 558247257 h 694"/>
              <a:gd name="T56" fmla="*/ 2147483647 w 5144"/>
              <a:gd name="T57" fmla="*/ 650456650 h 694"/>
              <a:gd name="T58" fmla="*/ 2147483647 w 5144"/>
              <a:gd name="T59" fmla="*/ 752636678 h 694"/>
              <a:gd name="T60" fmla="*/ 2147483647 w 5144"/>
              <a:gd name="T61" fmla="*/ 864783991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728951997 h 584"/>
              <a:gd name="T2" fmla="*/ 0 w 3112"/>
              <a:gd name="T3" fmla="*/ 728951997 h 584"/>
              <a:gd name="T4" fmla="*/ 101618145 w 3112"/>
              <a:gd name="T5" fmla="*/ 698994561 h 584"/>
              <a:gd name="T6" fmla="*/ 379372423 w 3112"/>
              <a:gd name="T7" fmla="*/ 621606192 h 584"/>
              <a:gd name="T8" fmla="*/ 571317689 w 3112"/>
              <a:gd name="T9" fmla="*/ 569181237 h 584"/>
              <a:gd name="T10" fmla="*/ 792617915 w 3112"/>
              <a:gd name="T11" fmla="*/ 511764493 h 584"/>
              <a:gd name="T12" fmla="*/ 1038759242 w 3112"/>
              <a:gd name="T13" fmla="*/ 449353726 h 584"/>
              <a:gd name="T14" fmla="*/ 1302965568 w 3112"/>
              <a:gd name="T15" fmla="*/ 381951170 h 584"/>
              <a:gd name="T16" fmla="*/ 1582977838 w 3112"/>
              <a:gd name="T17" fmla="*/ 317044508 h 584"/>
              <a:gd name="T18" fmla="*/ 1869766210 w 3112"/>
              <a:gd name="T19" fmla="*/ 252137846 h 584"/>
              <a:gd name="T20" fmla="*/ 2147483647 w 3112"/>
              <a:gd name="T21" fmla="*/ 192224091 h 584"/>
              <a:gd name="T22" fmla="*/ 2147483647 w 3112"/>
              <a:gd name="T23" fmla="*/ 134806230 h 584"/>
              <a:gd name="T24" fmla="*/ 2147483647 w 3112"/>
              <a:gd name="T25" fmla="*/ 109841699 h 584"/>
              <a:gd name="T26" fmla="*/ 2147483647 w 3112"/>
              <a:gd name="T27" fmla="*/ 84878286 h 584"/>
              <a:gd name="T28" fmla="*/ 2147483647 w 3112"/>
              <a:gd name="T29" fmla="*/ 64906662 h 584"/>
              <a:gd name="T30" fmla="*/ 2147483647 w 3112"/>
              <a:gd name="T31" fmla="*/ 44935037 h 584"/>
              <a:gd name="T32" fmla="*/ 2147483647 w 3112"/>
              <a:gd name="T33" fmla="*/ 29957436 h 584"/>
              <a:gd name="T34" fmla="*/ 2147483647 w 3112"/>
              <a:gd name="T35" fmla="*/ 17474613 h 584"/>
              <a:gd name="T36" fmla="*/ 2147483647 w 3112"/>
              <a:gd name="T37" fmla="*/ 7488800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bg-BG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636203066 h 1192"/>
              <a:gd name="T2" fmla="*/ 2147483647 w 8196"/>
              <a:gd name="T3" fmla="*/ 708272557 h 1192"/>
              <a:gd name="T4" fmla="*/ 2147483647 w 8196"/>
              <a:gd name="T5" fmla="*/ 770402158 h 1192"/>
              <a:gd name="T6" fmla="*/ 2147483647 w 8196"/>
              <a:gd name="T7" fmla="*/ 827560144 h 1192"/>
              <a:gd name="T8" fmla="*/ 2147483647 w 8196"/>
              <a:gd name="T9" fmla="*/ 872293546 h 1192"/>
              <a:gd name="T10" fmla="*/ 2147483647 w 8196"/>
              <a:gd name="T11" fmla="*/ 907085945 h 1192"/>
              <a:gd name="T12" fmla="*/ 2147483647 w 8196"/>
              <a:gd name="T13" fmla="*/ 931937340 h 1192"/>
              <a:gd name="T14" fmla="*/ 2147483647 w 8196"/>
              <a:gd name="T15" fmla="*/ 946848846 h 1192"/>
              <a:gd name="T16" fmla="*/ 2147483647 w 8196"/>
              <a:gd name="T17" fmla="*/ 944363037 h 1192"/>
              <a:gd name="T18" fmla="*/ 2147483647 w 8196"/>
              <a:gd name="T19" fmla="*/ 931937340 h 1192"/>
              <a:gd name="T20" fmla="*/ 2147483647 w 8196"/>
              <a:gd name="T21" fmla="*/ 902115443 h 1192"/>
              <a:gd name="T22" fmla="*/ 2147483647 w 8196"/>
              <a:gd name="T23" fmla="*/ 857382041 h 1192"/>
              <a:gd name="T24" fmla="*/ 2147483647 w 8196"/>
              <a:gd name="T25" fmla="*/ 797738247 h 1192"/>
              <a:gd name="T26" fmla="*/ 2147483647 w 8196"/>
              <a:gd name="T27" fmla="*/ 718213560 h 1192"/>
              <a:gd name="T28" fmla="*/ 2147483647 w 8196"/>
              <a:gd name="T29" fmla="*/ 621291560 h 1192"/>
              <a:gd name="T30" fmla="*/ 2147483647 w 8196"/>
              <a:gd name="T31" fmla="*/ 504488666 h 1192"/>
              <a:gd name="T32" fmla="*/ 2147483647 w 8196"/>
              <a:gd name="T33" fmla="*/ 367804880 h 1192"/>
              <a:gd name="T34" fmla="*/ 2147483647 w 8196"/>
              <a:gd name="T35" fmla="*/ 298220083 h 1192"/>
              <a:gd name="T36" fmla="*/ 2147483647 w 8196"/>
              <a:gd name="T37" fmla="*/ 183901883 h 1192"/>
              <a:gd name="T38" fmla="*/ 2147483647 w 8196"/>
              <a:gd name="T39" fmla="*/ 101891388 h 1192"/>
              <a:gd name="T40" fmla="*/ 2147483647 w 8196"/>
              <a:gd name="T41" fmla="*/ 44733403 h 1192"/>
              <a:gd name="T42" fmla="*/ 2011879287 w 8196"/>
              <a:gd name="T43" fmla="*/ 12425697 h 1192"/>
              <a:gd name="T44" fmla="*/ 1656175490 w 8196"/>
              <a:gd name="T45" fmla="*/ 0 h 1192"/>
              <a:gd name="T46" fmla="*/ 1338986883 w 8196"/>
              <a:gd name="T47" fmla="*/ 4970502 h 1192"/>
              <a:gd name="T48" fmla="*/ 1058048554 w 8196"/>
              <a:gd name="T49" fmla="*/ 24851395 h 1192"/>
              <a:gd name="T50" fmla="*/ 811095593 w 8196"/>
              <a:gd name="T51" fmla="*/ 54673292 h 1192"/>
              <a:gd name="T52" fmla="*/ 600391847 w 8196"/>
              <a:gd name="T53" fmla="*/ 91951499 h 1192"/>
              <a:gd name="T54" fmla="*/ 423672404 w 8196"/>
              <a:gd name="T55" fmla="*/ 134199093 h 1192"/>
              <a:gd name="T56" fmla="*/ 280938329 w 8196"/>
              <a:gd name="T57" fmla="*/ 178932495 h 1192"/>
              <a:gd name="T58" fmla="*/ 167656607 w 8196"/>
              <a:gd name="T59" fmla="*/ 218694281 h 1192"/>
              <a:gd name="T60" fmla="*/ 54374886 w 8196"/>
              <a:gd name="T61" fmla="*/ 268398186 h 1192"/>
              <a:gd name="T62" fmla="*/ 0 w 8196"/>
              <a:gd name="T63" fmla="*/ 298220083 h 1192"/>
              <a:gd name="T64" fmla="*/ 2147483647 w 8196"/>
              <a:gd name="T65" fmla="*/ 1481159409 h 1192"/>
              <a:gd name="T66" fmla="*/ 2147483647 w 8196"/>
              <a:gd name="T67" fmla="*/ 1473704213 h 1192"/>
              <a:gd name="T68" fmla="*/ 2147483647 w 8196"/>
              <a:gd name="T69" fmla="*/ 633717257 h 1192"/>
              <a:gd name="T70" fmla="*/ 2147483647 w 8196"/>
              <a:gd name="T71" fmla="*/ 636203066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Дирекция „Развитие на селските райони“ Министерство на земеделието и храните</a:t>
            </a:r>
            <a:endParaRPr lang="bg-BG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F79A9-C133-4253-B8EF-019E8D7E40B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Дирекция „Развитие на селските райони“ Министерство на земеделието и храните</a:t>
            </a:r>
            <a:endParaRPr lang="bg-B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F7626-1E84-4ACE-8E45-8F0B858F5DE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Дирекция „Развитие на селските райони“ Министерство на земеделието и храните</a:t>
            </a:r>
            <a:endParaRPr lang="bg-BG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67729-F886-48C6-BC31-5B83934F0FED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Дирекция „Развитие на селските райони“ Министерство на земеделието и храните</a:t>
            </a:r>
            <a:endParaRPr lang="bg-B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C372A-5CF7-4752-AB95-49C92FB5D83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1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45362813 h 640"/>
                <a:gd name="T6" fmla="*/ 2147483647 w 2706"/>
                <a:gd name="T7" fmla="*/ 95765938 h 640"/>
                <a:gd name="T8" fmla="*/ 2147483647 w 2706"/>
                <a:gd name="T9" fmla="*/ 151209375 h 640"/>
                <a:gd name="T10" fmla="*/ 2147483647 w 2706"/>
                <a:gd name="T11" fmla="*/ 206652813 h 640"/>
                <a:gd name="T12" fmla="*/ 2147483647 w 2706"/>
                <a:gd name="T13" fmla="*/ 272176875 h 640"/>
                <a:gd name="T14" fmla="*/ 2147483647 w 2706"/>
                <a:gd name="T15" fmla="*/ 337700938 h 640"/>
                <a:gd name="T16" fmla="*/ 2147483647 w 2706"/>
                <a:gd name="T17" fmla="*/ 413305625 h 640"/>
                <a:gd name="T18" fmla="*/ 2147483647 w 2706"/>
                <a:gd name="T19" fmla="*/ 488910313 h 640"/>
                <a:gd name="T20" fmla="*/ 2147483647 w 2706"/>
                <a:gd name="T21" fmla="*/ 488910313 h 640"/>
                <a:gd name="T22" fmla="*/ 2147483647 w 2706"/>
                <a:gd name="T23" fmla="*/ 635079375 h 640"/>
                <a:gd name="T24" fmla="*/ 2147483647 w 2706"/>
                <a:gd name="T25" fmla="*/ 766127500 h 640"/>
                <a:gd name="T26" fmla="*/ 2147483647 w 2706"/>
                <a:gd name="T27" fmla="*/ 887095000 h 640"/>
                <a:gd name="T28" fmla="*/ 1995963750 w 2706"/>
                <a:gd name="T29" fmla="*/ 1003022188 h 640"/>
                <a:gd name="T30" fmla="*/ 1471771250 w 2706"/>
                <a:gd name="T31" fmla="*/ 1103828438 h 640"/>
                <a:gd name="T32" fmla="*/ 962699688 w 2706"/>
                <a:gd name="T33" fmla="*/ 1194554063 h 640"/>
                <a:gd name="T34" fmla="*/ 473789375 w 2706"/>
                <a:gd name="T35" fmla="*/ 1280239375 h 640"/>
                <a:gd name="T36" fmla="*/ 0 w 2706"/>
                <a:gd name="T37" fmla="*/ 1355844063 h 640"/>
                <a:gd name="T38" fmla="*/ 0 w 2706"/>
                <a:gd name="T39" fmla="*/ 1355844063 h 640"/>
                <a:gd name="T40" fmla="*/ 327620313 w 2706"/>
                <a:gd name="T41" fmla="*/ 1401206875 h 640"/>
                <a:gd name="T42" fmla="*/ 640119688 w 2706"/>
                <a:gd name="T43" fmla="*/ 1441529375 h 640"/>
                <a:gd name="T44" fmla="*/ 942538438 w 2706"/>
                <a:gd name="T45" fmla="*/ 1476811563 h 640"/>
                <a:gd name="T46" fmla="*/ 1239916875 w 2706"/>
                <a:gd name="T47" fmla="*/ 1507053438 h 640"/>
                <a:gd name="T48" fmla="*/ 1527214688 w 2706"/>
                <a:gd name="T49" fmla="*/ 1537295313 h 640"/>
                <a:gd name="T50" fmla="*/ 1804431875 w 2706"/>
                <a:gd name="T51" fmla="*/ 1557456563 h 640"/>
                <a:gd name="T52" fmla="*/ 2071568438 w 2706"/>
                <a:gd name="T53" fmla="*/ 1577617813 h 640"/>
                <a:gd name="T54" fmla="*/ 2147483647 w 2706"/>
                <a:gd name="T55" fmla="*/ 1592738750 h 640"/>
                <a:gd name="T56" fmla="*/ 2147483647 w 2706"/>
                <a:gd name="T57" fmla="*/ 1602819375 h 640"/>
                <a:gd name="T58" fmla="*/ 2147483647 w 2706"/>
                <a:gd name="T59" fmla="*/ 1607859688 h 640"/>
                <a:gd name="T60" fmla="*/ 2147483647 w 2706"/>
                <a:gd name="T61" fmla="*/ 1612900000 h 640"/>
                <a:gd name="T62" fmla="*/ 2147483647 w 2706"/>
                <a:gd name="T63" fmla="*/ 1612900000 h 640"/>
                <a:gd name="T64" fmla="*/ 2147483647 w 2706"/>
                <a:gd name="T65" fmla="*/ 1607859688 h 640"/>
                <a:gd name="T66" fmla="*/ 2147483647 w 2706"/>
                <a:gd name="T67" fmla="*/ 1602819375 h 640"/>
                <a:gd name="T68" fmla="*/ 2147483647 w 2706"/>
                <a:gd name="T69" fmla="*/ 1592738750 h 640"/>
                <a:gd name="T70" fmla="*/ 2147483647 w 2706"/>
                <a:gd name="T71" fmla="*/ 1577617813 h 640"/>
                <a:gd name="T72" fmla="*/ 2147483647 w 2706"/>
                <a:gd name="T73" fmla="*/ 1562496875 h 640"/>
                <a:gd name="T74" fmla="*/ 2147483647 w 2706"/>
                <a:gd name="T75" fmla="*/ 1542335625 h 640"/>
                <a:gd name="T76" fmla="*/ 2147483647 w 2706"/>
                <a:gd name="T77" fmla="*/ 1517134063 h 640"/>
                <a:gd name="T78" fmla="*/ 2147483647 w 2706"/>
                <a:gd name="T79" fmla="*/ 1491932500 h 640"/>
                <a:gd name="T80" fmla="*/ 2147483647 w 2706"/>
                <a:gd name="T81" fmla="*/ 1461690625 h 640"/>
                <a:gd name="T82" fmla="*/ 2147483647 w 2706"/>
                <a:gd name="T83" fmla="*/ 1431448750 h 640"/>
                <a:gd name="T84" fmla="*/ 2147483647 w 2706"/>
                <a:gd name="T85" fmla="*/ 1396166563 h 640"/>
                <a:gd name="T86" fmla="*/ 2147483647 w 2706"/>
                <a:gd name="T87" fmla="*/ 1360884375 h 640"/>
                <a:gd name="T88" fmla="*/ 2147483647 w 2706"/>
                <a:gd name="T89" fmla="*/ 1320561875 h 640"/>
                <a:gd name="T90" fmla="*/ 2147483647 w 2706"/>
                <a:gd name="T91" fmla="*/ 1280239375 h 640"/>
                <a:gd name="T92" fmla="*/ 2147483647 w 2706"/>
                <a:gd name="T93" fmla="*/ 1234876563 h 640"/>
                <a:gd name="T94" fmla="*/ 2147483647 w 2706"/>
                <a:gd name="T95" fmla="*/ 1189513750 h 640"/>
                <a:gd name="T96" fmla="*/ 2147483647 w 2706"/>
                <a:gd name="T97" fmla="*/ 1088707500 h 640"/>
                <a:gd name="T98" fmla="*/ 2147483647 w 2706"/>
                <a:gd name="T99" fmla="*/ 982860938 h 640"/>
                <a:gd name="T100" fmla="*/ 2147483647 w 2706"/>
                <a:gd name="T101" fmla="*/ 982860938 h 640"/>
                <a:gd name="T102" fmla="*/ 2147483647 w 2706"/>
                <a:gd name="T103" fmla="*/ 977820625 h 640"/>
                <a:gd name="T104" fmla="*/ 2147483647 w 2706"/>
                <a:gd name="T105" fmla="*/ 977820625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2147483647 w 5216"/>
                <a:gd name="T1" fmla="*/ 1799391563 h 762"/>
                <a:gd name="T2" fmla="*/ 2147483647 w 5216"/>
                <a:gd name="T3" fmla="*/ 1728827188 h 762"/>
                <a:gd name="T4" fmla="*/ 2147483647 w 5216"/>
                <a:gd name="T5" fmla="*/ 1537295313 h 762"/>
                <a:gd name="T6" fmla="*/ 2147483647 w 5216"/>
                <a:gd name="T7" fmla="*/ 1280239375 h 762"/>
                <a:gd name="T8" fmla="*/ 2147483647 w 5216"/>
                <a:gd name="T9" fmla="*/ 942538438 h 762"/>
                <a:gd name="T10" fmla="*/ 2147483647 w 5216"/>
                <a:gd name="T11" fmla="*/ 745966250 h 762"/>
                <a:gd name="T12" fmla="*/ 2147483647 w 5216"/>
                <a:gd name="T13" fmla="*/ 594756875 h 762"/>
                <a:gd name="T14" fmla="*/ 2147483647 w 5216"/>
                <a:gd name="T15" fmla="*/ 463708750 h 762"/>
                <a:gd name="T16" fmla="*/ 2147483647 w 5216"/>
                <a:gd name="T17" fmla="*/ 352821875 h 762"/>
                <a:gd name="T18" fmla="*/ 2147483647 w 5216"/>
                <a:gd name="T19" fmla="*/ 257055938 h 762"/>
                <a:gd name="T20" fmla="*/ 2147483647 w 5216"/>
                <a:gd name="T21" fmla="*/ 181451250 h 762"/>
                <a:gd name="T22" fmla="*/ 2147483647 w 5216"/>
                <a:gd name="T23" fmla="*/ 70564375 h 762"/>
                <a:gd name="T24" fmla="*/ 2147483647 w 5216"/>
                <a:gd name="T25" fmla="*/ 10080625 h 762"/>
                <a:gd name="T26" fmla="*/ 1622980821 w 5216"/>
                <a:gd name="T27" fmla="*/ 0 h 762"/>
                <a:gd name="T28" fmla="*/ 902216046 w 5216"/>
                <a:gd name="T29" fmla="*/ 25201563 h 762"/>
                <a:gd name="T30" fmla="*/ 277217221 w 5216"/>
                <a:gd name="T31" fmla="*/ 80645000 h 762"/>
                <a:gd name="T32" fmla="*/ 0 w 5216"/>
                <a:gd name="T33" fmla="*/ 120967500 h 762"/>
                <a:gd name="T34" fmla="*/ 791329158 w 5216"/>
                <a:gd name="T35" fmla="*/ 216733438 h 762"/>
                <a:gd name="T36" fmla="*/ 1643142073 w 5216"/>
                <a:gd name="T37" fmla="*/ 352821875 h 762"/>
                <a:gd name="T38" fmla="*/ 2147483647 w 5216"/>
                <a:gd name="T39" fmla="*/ 529232813 h 762"/>
                <a:gd name="T40" fmla="*/ 2147483647 w 5216"/>
                <a:gd name="T41" fmla="*/ 745966250 h 762"/>
                <a:gd name="T42" fmla="*/ 2147483647 w 5216"/>
                <a:gd name="T43" fmla="*/ 952619063 h 762"/>
                <a:gd name="T44" fmla="*/ 2147483647 w 5216"/>
                <a:gd name="T45" fmla="*/ 1300400625 h 762"/>
                <a:gd name="T46" fmla="*/ 2147483647 w 5216"/>
                <a:gd name="T47" fmla="*/ 1441529375 h 762"/>
                <a:gd name="T48" fmla="*/ 2147483647 w 5216"/>
                <a:gd name="T49" fmla="*/ 1562496875 h 762"/>
                <a:gd name="T50" fmla="*/ 2147483647 w 5216"/>
                <a:gd name="T51" fmla="*/ 1668343438 h 762"/>
                <a:gd name="T52" fmla="*/ 2147483647 w 5216"/>
                <a:gd name="T53" fmla="*/ 1748988438 h 762"/>
                <a:gd name="T54" fmla="*/ 2147483647 w 5216"/>
                <a:gd name="T55" fmla="*/ 1819552813 h 762"/>
                <a:gd name="T56" fmla="*/ 2147483647 w 5216"/>
                <a:gd name="T57" fmla="*/ 1864915625 h 762"/>
                <a:gd name="T58" fmla="*/ 2147483647 w 5216"/>
                <a:gd name="T59" fmla="*/ 1900197813 h 762"/>
                <a:gd name="T60" fmla="*/ 2147483647 w 5216"/>
                <a:gd name="T61" fmla="*/ 1920359063 h 762"/>
                <a:gd name="T62" fmla="*/ 2147483647 w 5216"/>
                <a:gd name="T63" fmla="*/ 1920359063 h 762"/>
                <a:gd name="T64" fmla="*/ 2147483647 w 5216"/>
                <a:gd name="T65" fmla="*/ 1910278438 h 762"/>
                <a:gd name="T66" fmla="*/ 2147483647 w 5216"/>
                <a:gd name="T67" fmla="*/ 1885076875 h 762"/>
                <a:gd name="T68" fmla="*/ 2147483647 w 5216"/>
                <a:gd name="T69" fmla="*/ 1844754375 h 762"/>
                <a:gd name="T70" fmla="*/ 2147483647 w 5216"/>
                <a:gd name="T71" fmla="*/ 1799391563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176410938 h 694"/>
                <a:gd name="T2" fmla="*/ 0 w 5144"/>
                <a:gd name="T3" fmla="*/ 176410938 h 694"/>
                <a:gd name="T4" fmla="*/ 45362813 w 5144"/>
                <a:gd name="T5" fmla="*/ 166330313 h 694"/>
                <a:gd name="T6" fmla="*/ 181451250 w 5144"/>
                <a:gd name="T7" fmla="*/ 141128750 h 694"/>
                <a:gd name="T8" fmla="*/ 413305625 w 5144"/>
                <a:gd name="T9" fmla="*/ 105846563 h 694"/>
                <a:gd name="T10" fmla="*/ 564515000 w 5144"/>
                <a:gd name="T11" fmla="*/ 85685313 h 694"/>
                <a:gd name="T12" fmla="*/ 740925938 w 5144"/>
                <a:gd name="T13" fmla="*/ 65524063 h 694"/>
                <a:gd name="T14" fmla="*/ 937498125 w 5144"/>
                <a:gd name="T15" fmla="*/ 50403125 h 694"/>
                <a:gd name="T16" fmla="*/ 1164312188 w 5144"/>
                <a:gd name="T17" fmla="*/ 35282188 h 694"/>
                <a:gd name="T18" fmla="*/ 1411287500 w 5144"/>
                <a:gd name="T19" fmla="*/ 20161250 h 694"/>
                <a:gd name="T20" fmla="*/ 1688504688 w 5144"/>
                <a:gd name="T21" fmla="*/ 10080625 h 694"/>
                <a:gd name="T22" fmla="*/ 1990923438 w 5144"/>
                <a:gd name="T23" fmla="*/ 5040313 h 694"/>
                <a:gd name="T24" fmla="*/ 2147483647 w 5144"/>
                <a:gd name="T25" fmla="*/ 0 h 694"/>
                <a:gd name="T26" fmla="*/ 2147483647 w 5144"/>
                <a:gd name="T27" fmla="*/ 5040313 h 694"/>
                <a:gd name="T28" fmla="*/ 2147483647 w 5144"/>
                <a:gd name="T29" fmla="*/ 15120938 h 694"/>
                <a:gd name="T30" fmla="*/ 2147483647 w 5144"/>
                <a:gd name="T31" fmla="*/ 35282188 h 694"/>
                <a:gd name="T32" fmla="*/ 2147483647 w 5144"/>
                <a:gd name="T33" fmla="*/ 60483750 h 694"/>
                <a:gd name="T34" fmla="*/ 2147483647 w 5144"/>
                <a:gd name="T35" fmla="*/ 100806250 h 694"/>
                <a:gd name="T36" fmla="*/ 2147483647 w 5144"/>
                <a:gd name="T37" fmla="*/ 146169063 h 694"/>
                <a:gd name="T38" fmla="*/ 2147483647 w 5144"/>
                <a:gd name="T39" fmla="*/ 201612500 h 694"/>
                <a:gd name="T40" fmla="*/ 2147483647 w 5144"/>
                <a:gd name="T41" fmla="*/ 267136563 h 694"/>
                <a:gd name="T42" fmla="*/ 2147483647 w 5144"/>
                <a:gd name="T43" fmla="*/ 347781563 h 694"/>
                <a:gd name="T44" fmla="*/ 2147483647 w 5144"/>
                <a:gd name="T45" fmla="*/ 438507188 h 694"/>
                <a:gd name="T46" fmla="*/ 2147483647 w 5144"/>
                <a:gd name="T47" fmla="*/ 544353750 h 694"/>
                <a:gd name="T48" fmla="*/ 2147483647 w 5144"/>
                <a:gd name="T49" fmla="*/ 670361563 h 694"/>
                <a:gd name="T50" fmla="*/ 2147483647 w 5144"/>
                <a:gd name="T51" fmla="*/ 806450000 h 694"/>
                <a:gd name="T52" fmla="*/ 2147483647 w 5144"/>
                <a:gd name="T53" fmla="*/ 957659375 h 694"/>
                <a:gd name="T54" fmla="*/ 2147483647 w 5144"/>
                <a:gd name="T55" fmla="*/ 1129030000 h 694"/>
                <a:gd name="T56" fmla="*/ 2147483647 w 5144"/>
                <a:gd name="T57" fmla="*/ 1315521563 h 694"/>
                <a:gd name="T58" fmla="*/ 2147483647 w 5144"/>
                <a:gd name="T59" fmla="*/ 1522174375 h 694"/>
                <a:gd name="T60" fmla="*/ 2147483647 w 5144"/>
                <a:gd name="T61" fmla="*/ 1748988438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1471771250 h 584"/>
                <a:gd name="T2" fmla="*/ 0 w 3112"/>
                <a:gd name="T3" fmla="*/ 1471771250 h 584"/>
                <a:gd name="T4" fmla="*/ 226814063 w 3112"/>
                <a:gd name="T5" fmla="*/ 1411287500 h 584"/>
                <a:gd name="T6" fmla="*/ 846772500 w 3112"/>
                <a:gd name="T7" fmla="*/ 1255037813 h 584"/>
                <a:gd name="T8" fmla="*/ 1275199063 w 3112"/>
                <a:gd name="T9" fmla="*/ 1149191250 h 584"/>
                <a:gd name="T10" fmla="*/ 1769149688 w 3112"/>
                <a:gd name="T11" fmla="*/ 1033264063 h 584"/>
                <a:gd name="T12" fmla="*/ 2147483647 w 3112"/>
                <a:gd name="T13" fmla="*/ 907256250 h 584"/>
                <a:gd name="T14" fmla="*/ 2147483647 w 3112"/>
                <a:gd name="T15" fmla="*/ 771167813 h 584"/>
                <a:gd name="T16" fmla="*/ 2147483647 w 3112"/>
                <a:gd name="T17" fmla="*/ 640119688 h 584"/>
                <a:gd name="T18" fmla="*/ 2147483647 w 3112"/>
                <a:gd name="T19" fmla="*/ 509071563 h 584"/>
                <a:gd name="T20" fmla="*/ 2147483647 w 3112"/>
                <a:gd name="T21" fmla="*/ 388104063 h 584"/>
                <a:gd name="T22" fmla="*/ 2147483647 w 3112"/>
                <a:gd name="T23" fmla="*/ 272176875 h 584"/>
                <a:gd name="T24" fmla="*/ 2147483647 w 3112"/>
                <a:gd name="T25" fmla="*/ 221773750 h 584"/>
                <a:gd name="T26" fmla="*/ 2147483647 w 3112"/>
                <a:gd name="T27" fmla="*/ 171370625 h 584"/>
                <a:gd name="T28" fmla="*/ 2147483647 w 3112"/>
                <a:gd name="T29" fmla="*/ 131048125 h 584"/>
                <a:gd name="T30" fmla="*/ 2147483647 w 3112"/>
                <a:gd name="T31" fmla="*/ 90725625 h 584"/>
                <a:gd name="T32" fmla="*/ 2147483647 w 3112"/>
                <a:gd name="T33" fmla="*/ 60483750 h 584"/>
                <a:gd name="T34" fmla="*/ 2147483647 w 3112"/>
                <a:gd name="T35" fmla="*/ 35282188 h 584"/>
                <a:gd name="T36" fmla="*/ 2147483647 w 3112"/>
                <a:gd name="T37" fmla="*/ 15120938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 useBgFill="1">
          <p:nvSpPr>
            <p:cNvPr id="8" name="Freeform 25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1290320000 h 1192"/>
                <a:gd name="T2" fmla="*/ 2147483647 w 8196"/>
                <a:gd name="T3" fmla="*/ 1436489063 h 1192"/>
                <a:gd name="T4" fmla="*/ 2147483647 w 8196"/>
                <a:gd name="T5" fmla="*/ 1562496875 h 1192"/>
                <a:gd name="T6" fmla="*/ 2147483647 w 8196"/>
                <a:gd name="T7" fmla="*/ 1678424063 h 1192"/>
                <a:gd name="T8" fmla="*/ 2147483647 w 8196"/>
                <a:gd name="T9" fmla="*/ 1769149688 h 1192"/>
                <a:gd name="T10" fmla="*/ 2147483647 w 8196"/>
                <a:gd name="T11" fmla="*/ 1839714063 h 1192"/>
                <a:gd name="T12" fmla="*/ 2147483647 w 8196"/>
                <a:gd name="T13" fmla="*/ 1890117188 h 1192"/>
                <a:gd name="T14" fmla="*/ 2147483647 w 8196"/>
                <a:gd name="T15" fmla="*/ 1920359063 h 1192"/>
                <a:gd name="T16" fmla="*/ 2147483647 w 8196"/>
                <a:gd name="T17" fmla="*/ 1915318750 h 1192"/>
                <a:gd name="T18" fmla="*/ 2147483647 w 8196"/>
                <a:gd name="T19" fmla="*/ 1890117188 h 1192"/>
                <a:gd name="T20" fmla="*/ 2147483647 w 8196"/>
                <a:gd name="T21" fmla="*/ 1829633438 h 1192"/>
                <a:gd name="T22" fmla="*/ 2147483647 w 8196"/>
                <a:gd name="T23" fmla="*/ 1738907813 h 1192"/>
                <a:gd name="T24" fmla="*/ 2147483647 w 8196"/>
                <a:gd name="T25" fmla="*/ 1617940313 h 1192"/>
                <a:gd name="T26" fmla="*/ 2147483647 w 8196"/>
                <a:gd name="T27" fmla="*/ 1456650313 h 1192"/>
                <a:gd name="T28" fmla="*/ 2147483647 w 8196"/>
                <a:gd name="T29" fmla="*/ 1260078125 h 1192"/>
                <a:gd name="T30" fmla="*/ 2147483647 w 8196"/>
                <a:gd name="T31" fmla="*/ 1023183438 h 1192"/>
                <a:gd name="T32" fmla="*/ 2147483647 w 8196"/>
                <a:gd name="T33" fmla="*/ 745966250 h 1192"/>
                <a:gd name="T34" fmla="*/ 2147483647 w 8196"/>
                <a:gd name="T35" fmla="*/ 604837500 h 1192"/>
                <a:gd name="T36" fmla="*/ 2147483647 w 8196"/>
                <a:gd name="T37" fmla="*/ 372983125 h 1192"/>
                <a:gd name="T38" fmla="*/ 2147483647 w 8196"/>
                <a:gd name="T39" fmla="*/ 206652813 h 1192"/>
                <a:gd name="T40" fmla="*/ 2147483647 w 8196"/>
                <a:gd name="T41" fmla="*/ 90725625 h 1192"/>
                <a:gd name="T42" fmla="*/ 2147483647 w 8196"/>
                <a:gd name="T43" fmla="*/ 25201563 h 1192"/>
                <a:gd name="T44" fmla="*/ 2147483647 w 8196"/>
                <a:gd name="T45" fmla="*/ 0 h 1192"/>
                <a:gd name="T46" fmla="*/ 2147483647 w 8196"/>
                <a:gd name="T47" fmla="*/ 10080625 h 1192"/>
                <a:gd name="T48" fmla="*/ 2147483647 w 8196"/>
                <a:gd name="T49" fmla="*/ 50403125 h 1192"/>
                <a:gd name="T50" fmla="*/ 1809063908 w 8196"/>
                <a:gd name="T51" fmla="*/ 110886875 h 1192"/>
                <a:gd name="T52" fmla="*/ 1339111161 w 8196"/>
                <a:gd name="T53" fmla="*/ 186491563 h 1192"/>
                <a:gd name="T54" fmla="*/ 944958629 w 8196"/>
                <a:gd name="T55" fmla="*/ 272176875 h 1192"/>
                <a:gd name="T56" fmla="*/ 626603132 w 8196"/>
                <a:gd name="T57" fmla="*/ 362902500 h 1192"/>
                <a:gd name="T58" fmla="*/ 373939989 w 8196"/>
                <a:gd name="T59" fmla="*/ 443547500 h 1192"/>
                <a:gd name="T60" fmla="*/ 121278436 w 8196"/>
                <a:gd name="T61" fmla="*/ 544353750 h 1192"/>
                <a:gd name="T62" fmla="*/ 0 w 8196"/>
                <a:gd name="T63" fmla="*/ 604837500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1285279688 h 1192"/>
                <a:gd name="T70" fmla="*/ 2147483647 w 8196"/>
                <a:gd name="T71" fmla="*/ 12903200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Дирекция „Развитие на селските райони“ Министерство на земеделието и храните</a:t>
            </a:r>
            <a:endParaRPr lang="bg-BG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E015D-DEF5-4B30-B4FC-3A14623FD13B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45362813 h 640"/>
                <a:gd name="T6" fmla="*/ 2147483647 w 2706"/>
                <a:gd name="T7" fmla="*/ 95765938 h 640"/>
                <a:gd name="T8" fmla="*/ 2147483647 w 2706"/>
                <a:gd name="T9" fmla="*/ 151209375 h 640"/>
                <a:gd name="T10" fmla="*/ 2147483647 w 2706"/>
                <a:gd name="T11" fmla="*/ 206652813 h 640"/>
                <a:gd name="T12" fmla="*/ 2147483647 w 2706"/>
                <a:gd name="T13" fmla="*/ 272176875 h 640"/>
                <a:gd name="T14" fmla="*/ 2147483647 w 2706"/>
                <a:gd name="T15" fmla="*/ 337700938 h 640"/>
                <a:gd name="T16" fmla="*/ 2147483647 w 2706"/>
                <a:gd name="T17" fmla="*/ 413305625 h 640"/>
                <a:gd name="T18" fmla="*/ 2147483647 w 2706"/>
                <a:gd name="T19" fmla="*/ 488910313 h 640"/>
                <a:gd name="T20" fmla="*/ 2147483647 w 2706"/>
                <a:gd name="T21" fmla="*/ 488910313 h 640"/>
                <a:gd name="T22" fmla="*/ 2147483647 w 2706"/>
                <a:gd name="T23" fmla="*/ 635079375 h 640"/>
                <a:gd name="T24" fmla="*/ 2147483647 w 2706"/>
                <a:gd name="T25" fmla="*/ 766127500 h 640"/>
                <a:gd name="T26" fmla="*/ 2147483647 w 2706"/>
                <a:gd name="T27" fmla="*/ 887095000 h 640"/>
                <a:gd name="T28" fmla="*/ 1995963750 w 2706"/>
                <a:gd name="T29" fmla="*/ 1003022188 h 640"/>
                <a:gd name="T30" fmla="*/ 1471771250 w 2706"/>
                <a:gd name="T31" fmla="*/ 1103828438 h 640"/>
                <a:gd name="T32" fmla="*/ 962699688 w 2706"/>
                <a:gd name="T33" fmla="*/ 1194554063 h 640"/>
                <a:gd name="T34" fmla="*/ 473789375 w 2706"/>
                <a:gd name="T35" fmla="*/ 1280239375 h 640"/>
                <a:gd name="T36" fmla="*/ 0 w 2706"/>
                <a:gd name="T37" fmla="*/ 1355844063 h 640"/>
                <a:gd name="T38" fmla="*/ 0 w 2706"/>
                <a:gd name="T39" fmla="*/ 1355844063 h 640"/>
                <a:gd name="T40" fmla="*/ 327620313 w 2706"/>
                <a:gd name="T41" fmla="*/ 1401206875 h 640"/>
                <a:gd name="T42" fmla="*/ 640119688 w 2706"/>
                <a:gd name="T43" fmla="*/ 1441529375 h 640"/>
                <a:gd name="T44" fmla="*/ 942538438 w 2706"/>
                <a:gd name="T45" fmla="*/ 1476811563 h 640"/>
                <a:gd name="T46" fmla="*/ 1239916875 w 2706"/>
                <a:gd name="T47" fmla="*/ 1507053438 h 640"/>
                <a:gd name="T48" fmla="*/ 1527214688 w 2706"/>
                <a:gd name="T49" fmla="*/ 1537295313 h 640"/>
                <a:gd name="T50" fmla="*/ 1804431875 w 2706"/>
                <a:gd name="T51" fmla="*/ 1557456563 h 640"/>
                <a:gd name="T52" fmla="*/ 2071568438 w 2706"/>
                <a:gd name="T53" fmla="*/ 1577617813 h 640"/>
                <a:gd name="T54" fmla="*/ 2147483647 w 2706"/>
                <a:gd name="T55" fmla="*/ 1592738750 h 640"/>
                <a:gd name="T56" fmla="*/ 2147483647 w 2706"/>
                <a:gd name="T57" fmla="*/ 1602819375 h 640"/>
                <a:gd name="T58" fmla="*/ 2147483647 w 2706"/>
                <a:gd name="T59" fmla="*/ 1607859688 h 640"/>
                <a:gd name="T60" fmla="*/ 2147483647 w 2706"/>
                <a:gd name="T61" fmla="*/ 1612900000 h 640"/>
                <a:gd name="T62" fmla="*/ 2147483647 w 2706"/>
                <a:gd name="T63" fmla="*/ 1612900000 h 640"/>
                <a:gd name="T64" fmla="*/ 2147483647 w 2706"/>
                <a:gd name="T65" fmla="*/ 1607859688 h 640"/>
                <a:gd name="T66" fmla="*/ 2147483647 w 2706"/>
                <a:gd name="T67" fmla="*/ 1602819375 h 640"/>
                <a:gd name="T68" fmla="*/ 2147483647 w 2706"/>
                <a:gd name="T69" fmla="*/ 1592738750 h 640"/>
                <a:gd name="T70" fmla="*/ 2147483647 w 2706"/>
                <a:gd name="T71" fmla="*/ 1577617813 h 640"/>
                <a:gd name="T72" fmla="*/ 2147483647 w 2706"/>
                <a:gd name="T73" fmla="*/ 1562496875 h 640"/>
                <a:gd name="T74" fmla="*/ 2147483647 w 2706"/>
                <a:gd name="T75" fmla="*/ 1542335625 h 640"/>
                <a:gd name="T76" fmla="*/ 2147483647 w 2706"/>
                <a:gd name="T77" fmla="*/ 1517134063 h 640"/>
                <a:gd name="T78" fmla="*/ 2147483647 w 2706"/>
                <a:gd name="T79" fmla="*/ 1491932500 h 640"/>
                <a:gd name="T80" fmla="*/ 2147483647 w 2706"/>
                <a:gd name="T81" fmla="*/ 1461690625 h 640"/>
                <a:gd name="T82" fmla="*/ 2147483647 w 2706"/>
                <a:gd name="T83" fmla="*/ 1431448750 h 640"/>
                <a:gd name="T84" fmla="*/ 2147483647 w 2706"/>
                <a:gd name="T85" fmla="*/ 1396166563 h 640"/>
                <a:gd name="T86" fmla="*/ 2147483647 w 2706"/>
                <a:gd name="T87" fmla="*/ 1360884375 h 640"/>
                <a:gd name="T88" fmla="*/ 2147483647 w 2706"/>
                <a:gd name="T89" fmla="*/ 1320561875 h 640"/>
                <a:gd name="T90" fmla="*/ 2147483647 w 2706"/>
                <a:gd name="T91" fmla="*/ 1280239375 h 640"/>
                <a:gd name="T92" fmla="*/ 2147483647 w 2706"/>
                <a:gd name="T93" fmla="*/ 1234876563 h 640"/>
                <a:gd name="T94" fmla="*/ 2147483647 w 2706"/>
                <a:gd name="T95" fmla="*/ 1189513750 h 640"/>
                <a:gd name="T96" fmla="*/ 2147483647 w 2706"/>
                <a:gd name="T97" fmla="*/ 1088707500 h 640"/>
                <a:gd name="T98" fmla="*/ 2147483647 w 2706"/>
                <a:gd name="T99" fmla="*/ 982860938 h 640"/>
                <a:gd name="T100" fmla="*/ 2147483647 w 2706"/>
                <a:gd name="T101" fmla="*/ 982860938 h 640"/>
                <a:gd name="T102" fmla="*/ 2147483647 w 2706"/>
                <a:gd name="T103" fmla="*/ 977820625 h 640"/>
                <a:gd name="T104" fmla="*/ 2147483647 w 2706"/>
                <a:gd name="T105" fmla="*/ 977820625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2147483647 w 5216"/>
                <a:gd name="T1" fmla="*/ 1799391563 h 762"/>
                <a:gd name="T2" fmla="*/ 2147483647 w 5216"/>
                <a:gd name="T3" fmla="*/ 1728827188 h 762"/>
                <a:gd name="T4" fmla="*/ 2147483647 w 5216"/>
                <a:gd name="T5" fmla="*/ 1537295313 h 762"/>
                <a:gd name="T6" fmla="*/ 2147483647 w 5216"/>
                <a:gd name="T7" fmla="*/ 1280239375 h 762"/>
                <a:gd name="T8" fmla="*/ 2147483647 w 5216"/>
                <a:gd name="T9" fmla="*/ 942538438 h 762"/>
                <a:gd name="T10" fmla="*/ 2147483647 w 5216"/>
                <a:gd name="T11" fmla="*/ 745966250 h 762"/>
                <a:gd name="T12" fmla="*/ 2147483647 w 5216"/>
                <a:gd name="T13" fmla="*/ 594756875 h 762"/>
                <a:gd name="T14" fmla="*/ 2147483647 w 5216"/>
                <a:gd name="T15" fmla="*/ 463708750 h 762"/>
                <a:gd name="T16" fmla="*/ 2147483647 w 5216"/>
                <a:gd name="T17" fmla="*/ 352821875 h 762"/>
                <a:gd name="T18" fmla="*/ 2147483647 w 5216"/>
                <a:gd name="T19" fmla="*/ 257055938 h 762"/>
                <a:gd name="T20" fmla="*/ 2147483647 w 5216"/>
                <a:gd name="T21" fmla="*/ 181451250 h 762"/>
                <a:gd name="T22" fmla="*/ 2147483647 w 5216"/>
                <a:gd name="T23" fmla="*/ 70564375 h 762"/>
                <a:gd name="T24" fmla="*/ 2147483647 w 5216"/>
                <a:gd name="T25" fmla="*/ 10080625 h 762"/>
                <a:gd name="T26" fmla="*/ 1622980821 w 5216"/>
                <a:gd name="T27" fmla="*/ 0 h 762"/>
                <a:gd name="T28" fmla="*/ 902216046 w 5216"/>
                <a:gd name="T29" fmla="*/ 25201563 h 762"/>
                <a:gd name="T30" fmla="*/ 277217221 w 5216"/>
                <a:gd name="T31" fmla="*/ 80645000 h 762"/>
                <a:gd name="T32" fmla="*/ 0 w 5216"/>
                <a:gd name="T33" fmla="*/ 120967500 h 762"/>
                <a:gd name="T34" fmla="*/ 791329158 w 5216"/>
                <a:gd name="T35" fmla="*/ 216733438 h 762"/>
                <a:gd name="T36" fmla="*/ 1643142073 w 5216"/>
                <a:gd name="T37" fmla="*/ 352821875 h 762"/>
                <a:gd name="T38" fmla="*/ 2147483647 w 5216"/>
                <a:gd name="T39" fmla="*/ 529232813 h 762"/>
                <a:gd name="T40" fmla="*/ 2147483647 w 5216"/>
                <a:gd name="T41" fmla="*/ 745966250 h 762"/>
                <a:gd name="T42" fmla="*/ 2147483647 w 5216"/>
                <a:gd name="T43" fmla="*/ 952619063 h 762"/>
                <a:gd name="T44" fmla="*/ 2147483647 w 5216"/>
                <a:gd name="T45" fmla="*/ 1300400625 h 762"/>
                <a:gd name="T46" fmla="*/ 2147483647 w 5216"/>
                <a:gd name="T47" fmla="*/ 1441529375 h 762"/>
                <a:gd name="T48" fmla="*/ 2147483647 w 5216"/>
                <a:gd name="T49" fmla="*/ 1562496875 h 762"/>
                <a:gd name="T50" fmla="*/ 2147483647 w 5216"/>
                <a:gd name="T51" fmla="*/ 1668343438 h 762"/>
                <a:gd name="T52" fmla="*/ 2147483647 w 5216"/>
                <a:gd name="T53" fmla="*/ 1748988438 h 762"/>
                <a:gd name="T54" fmla="*/ 2147483647 w 5216"/>
                <a:gd name="T55" fmla="*/ 1819552813 h 762"/>
                <a:gd name="T56" fmla="*/ 2147483647 w 5216"/>
                <a:gd name="T57" fmla="*/ 1864915625 h 762"/>
                <a:gd name="T58" fmla="*/ 2147483647 w 5216"/>
                <a:gd name="T59" fmla="*/ 1900197813 h 762"/>
                <a:gd name="T60" fmla="*/ 2147483647 w 5216"/>
                <a:gd name="T61" fmla="*/ 1920359063 h 762"/>
                <a:gd name="T62" fmla="*/ 2147483647 w 5216"/>
                <a:gd name="T63" fmla="*/ 1920359063 h 762"/>
                <a:gd name="T64" fmla="*/ 2147483647 w 5216"/>
                <a:gd name="T65" fmla="*/ 1910278438 h 762"/>
                <a:gd name="T66" fmla="*/ 2147483647 w 5216"/>
                <a:gd name="T67" fmla="*/ 1885076875 h 762"/>
                <a:gd name="T68" fmla="*/ 2147483647 w 5216"/>
                <a:gd name="T69" fmla="*/ 1844754375 h 762"/>
                <a:gd name="T70" fmla="*/ 2147483647 w 5216"/>
                <a:gd name="T71" fmla="*/ 1799391563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176410938 h 694"/>
                <a:gd name="T2" fmla="*/ 0 w 5144"/>
                <a:gd name="T3" fmla="*/ 176410938 h 694"/>
                <a:gd name="T4" fmla="*/ 45362813 w 5144"/>
                <a:gd name="T5" fmla="*/ 166330313 h 694"/>
                <a:gd name="T6" fmla="*/ 181451250 w 5144"/>
                <a:gd name="T7" fmla="*/ 141128750 h 694"/>
                <a:gd name="T8" fmla="*/ 413305625 w 5144"/>
                <a:gd name="T9" fmla="*/ 105846563 h 694"/>
                <a:gd name="T10" fmla="*/ 564515000 w 5144"/>
                <a:gd name="T11" fmla="*/ 85685313 h 694"/>
                <a:gd name="T12" fmla="*/ 740925938 w 5144"/>
                <a:gd name="T13" fmla="*/ 65524063 h 694"/>
                <a:gd name="T14" fmla="*/ 937498125 w 5144"/>
                <a:gd name="T15" fmla="*/ 50403125 h 694"/>
                <a:gd name="T16" fmla="*/ 1164312188 w 5144"/>
                <a:gd name="T17" fmla="*/ 35282188 h 694"/>
                <a:gd name="T18" fmla="*/ 1411287500 w 5144"/>
                <a:gd name="T19" fmla="*/ 20161250 h 694"/>
                <a:gd name="T20" fmla="*/ 1688504688 w 5144"/>
                <a:gd name="T21" fmla="*/ 10080625 h 694"/>
                <a:gd name="T22" fmla="*/ 1990923438 w 5144"/>
                <a:gd name="T23" fmla="*/ 5040313 h 694"/>
                <a:gd name="T24" fmla="*/ 2147483647 w 5144"/>
                <a:gd name="T25" fmla="*/ 0 h 694"/>
                <a:gd name="T26" fmla="*/ 2147483647 w 5144"/>
                <a:gd name="T27" fmla="*/ 5040313 h 694"/>
                <a:gd name="T28" fmla="*/ 2147483647 w 5144"/>
                <a:gd name="T29" fmla="*/ 15120938 h 694"/>
                <a:gd name="T30" fmla="*/ 2147483647 w 5144"/>
                <a:gd name="T31" fmla="*/ 35282188 h 694"/>
                <a:gd name="T32" fmla="*/ 2147483647 w 5144"/>
                <a:gd name="T33" fmla="*/ 60483750 h 694"/>
                <a:gd name="T34" fmla="*/ 2147483647 w 5144"/>
                <a:gd name="T35" fmla="*/ 100806250 h 694"/>
                <a:gd name="T36" fmla="*/ 2147483647 w 5144"/>
                <a:gd name="T37" fmla="*/ 146169063 h 694"/>
                <a:gd name="T38" fmla="*/ 2147483647 w 5144"/>
                <a:gd name="T39" fmla="*/ 201612500 h 694"/>
                <a:gd name="T40" fmla="*/ 2147483647 w 5144"/>
                <a:gd name="T41" fmla="*/ 267136563 h 694"/>
                <a:gd name="T42" fmla="*/ 2147483647 w 5144"/>
                <a:gd name="T43" fmla="*/ 347781563 h 694"/>
                <a:gd name="T44" fmla="*/ 2147483647 w 5144"/>
                <a:gd name="T45" fmla="*/ 438507188 h 694"/>
                <a:gd name="T46" fmla="*/ 2147483647 w 5144"/>
                <a:gd name="T47" fmla="*/ 544353750 h 694"/>
                <a:gd name="T48" fmla="*/ 2147483647 w 5144"/>
                <a:gd name="T49" fmla="*/ 670361563 h 694"/>
                <a:gd name="T50" fmla="*/ 2147483647 w 5144"/>
                <a:gd name="T51" fmla="*/ 806450000 h 694"/>
                <a:gd name="T52" fmla="*/ 2147483647 w 5144"/>
                <a:gd name="T53" fmla="*/ 957659375 h 694"/>
                <a:gd name="T54" fmla="*/ 2147483647 w 5144"/>
                <a:gd name="T55" fmla="*/ 1129030000 h 694"/>
                <a:gd name="T56" fmla="*/ 2147483647 w 5144"/>
                <a:gd name="T57" fmla="*/ 1315521563 h 694"/>
                <a:gd name="T58" fmla="*/ 2147483647 w 5144"/>
                <a:gd name="T59" fmla="*/ 1522174375 h 694"/>
                <a:gd name="T60" fmla="*/ 2147483647 w 5144"/>
                <a:gd name="T61" fmla="*/ 1748988438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1471771250 h 584"/>
                <a:gd name="T2" fmla="*/ 0 w 3112"/>
                <a:gd name="T3" fmla="*/ 1471771250 h 584"/>
                <a:gd name="T4" fmla="*/ 226814063 w 3112"/>
                <a:gd name="T5" fmla="*/ 1411287500 h 584"/>
                <a:gd name="T6" fmla="*/ 846772500 w 3112"/>
                <a:gd name="T7" fmla="*/ 1255037813 h 584"/>
                <a:gd name="T8" fmla="*/ 1275199063 w 3112"/>
                <a:gd name="T9" fmla="*/ 1149191250 h 584"/>
                <a:gd name="T10" fmla="*/ 1769149688 w 3112"/>
                <a:gd name="T11" fmla="*/ 1033264063 h 584"/>
                <a:gd name="T12" fmla="*/ 2147483647 w 3112"/>
                <a:gd name="T13" fmla="*/ 907256250 h 584"/>
                <a:gd name="T14" fmla="*/ 2147483647 w 3112"/>
                <a:gd name="T15" fmla="*/ 771167813 h 584"/>
                <a:gd name="T16" fmla="*/ 2147483647 w 3112"/>
                <a:gd name="T17" fmla="*/ 640119688 h 584"/>
                <a:gd name="T18" fmla="*/ 2147483647 w 3112"/>
                <a:gd name="T19" fmla="*/ 509071563 h 584"/>
                <a:gd name="T20" fmla="*/ 2147483647 w 3112"/>
                <a:gd name="T21" fmla="*/ 388104063 h 584"/>
                <a:gd name="T22" fmla="*/ 2147483647 w 3112"/>
                <a:gd name="T23" fmla="*/ 272176875 h 584"/>
                <a:gd name="T24" fmla="*/ 2147483647 w 3112"/>
                <a:gd name="T25" fmla="*/ 221773750 h 584"/>
                <a:gd name="T26" fmla="*/ 2147483647 w 3112"/>
                <a:gd name="T27" fmla="*/ 171370625 h 584"/>
                <a:gd name="T28" fmla="*/ 2147483647 w 3112"/>
                <a:gd name="T29" fmla="*/ 131048125 h 584"/>
                <a:gd name="T30" fmla="*/ 2147483647 w 3112"/>
                <a:gd name="T31" fmla="*/ 90725625 h 584"/>
                <a:gd name="T32" fmla="*/ 2147483647 w 3112"/>
                <a:gd name="T33" fmla="*/ 60483750 h 584"/>
                <a:gd name="T34" fmla="*/ 2147483647 w 3112"/>
                <a:gd name="T35" fmla="*/ 35282188 h 584"/>
                <a:gd name="T36" fmla="*/ 2147483647 w 3112"/>
                <a:gd name="T37" fmla="*/ 15120938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 useBgFill="1">
          <p:nvSpPr>
            <p:cNvPr id="11" name="Freeform 25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1290320000 h 1192"/>
                <a:gd name="T2" fmla="*/ 2147483647 w 8196"/>
                <a:gd name="T3" fmla="*/ 1436489063 h 1192"/>
                <a:gd name="T4" fmla="*/ 2147483647 w 8196"/>
                <a:gd name="T5" fmla="*/ 1562496875 h 1192"/>
                <a:gd name="T6" fmla="*/ 2147483647 w 8196"/>
                <a:gd name="T7" fmla="*/ 1678424063 h 1192"/>
                <a:gd name="T8" fmla="*/ 2147483647 w 8196"/>
                <a:gd name="T9" fmla="*/ 1769149688 h 1192"/>
                <a:gd name="T10" fmla="*/ 2147483647 w 8196"/>
                <a:gd name="T11" fmla="*/ 1839714063 h 1192"/>
                <a:gd name="T12" fmla="*/ 2147483647 w 8196"/>
                <a:gd name="T13" fmla="*/ 1890117188 h 1192"/>
                <a:gd name="T14" fmla="*/ 2147483647 w 8196"/>
                <a:gd name="T15" fmla="*/ 1920359063 h 1192"/>
                <a:gd name="T16" fmla="*/ 2147483647 w 8196"/>
                <a:gd name="T17" fmla="*/ 1915318750 h 1192"/>
                <a:gd name="T18" fmla="*/ 2147483647 w 8196"/>
                <a:gd name="T19" fmla="*/ 1890117188 h 1192"/>
                <a:gd name="T20" fmla="*/ 2147483647 w 8196"/>
                <a:gd name="T21" fmla="*/ 1829633438 h 1192"/>
                <a:gd name="T22" fmla="*/ 2147483647 w 8196"/>
                <a:gd name="T23" fmla="*/ 1738907813 h 1192"/>
                <a:gd name="T24" fmla="*/ 2147483647 w 8196"/>
                <a:gd name="T25" fmla="*/ 1617940313 h 1192"/>
                <a:gd name="T26" fmla="*/ 2147483647 w 8196"/>
                <a:gd name="T27" fmla="*/ 1456650313 h 1192"/>
                <a:gd name="T28" fmla="*/ 2147483647 w 8196"/>
                <a:gd name="T29" fmla="*/ 1260078125 h 1192"/>
                <a:gd name="T30" fmla="*/ 2147483647 w 8196"/>
                <a:gd name="T31" fmla="*/ 1023183438 h 1192"/>
                <a:gd name="T32" fmla="*/ 2147483647 w 8196"/>
                <a:gd name="T33" fmla="*/ 745966250 h 1192"/>
                <a:gd name="T34" fmla="*/ 2147483647 w 8196"/>
                <a:gd name="T35" fmla="*/ 604837500 h 1192"/>
                <a:gd name="T36" fmla="*/ 2147483647 w 8196"/>
                <a:gd name="T37" fmla="*/ 372983125 h 1192"/>
                <a:gd name="T38" fmla="*/ 2147483647 w 8196"/>
                <a:gd name="T39" fmla="*/ 206652813 h 1192"/>
                <a:gd name="T40" fmla="*/ 2147483647 w 8196"/>
                <a:gd name="T41" fmla="*/ 90725625 h 1192"/>
                <a:gd name="T42" fmla="*/ 2147483647 w 8196"/>
                <a:gd name="T43" fmla="*/ 25201563 h 1192"/>
                <a:gd name="T44" fmla="*/ 2147483647 w 8196"/>
                <a:gd name="T45" fmla="*/ 0 h 1192"/>
                <a:gd name="T46" fmla="*/ 2147483647 w 8196"/>
                <a:gd name="T47" fmla="*/ 10080625 h 1192"/>
                <a:gd name="T48" fmla="*/ 2147483647 w 8196"/>
                <a:gd name="T49" fmla="*/ 50403125 h 1192"/>
                <a:gd name="T50" fmla="*/ 1804431875 w 8196"/>
                <a:gd name="T51" fmla="*/ 110886875 h 1192"/>
                <a:gd name="T52" fmla="*/ 1335682813 w 8196"/>
                <a:gd name="T53" fmla="*/ 186491563 h 1192"/>
                <a:gd name="T54" fmla="*/ 942538438 w 8196"/>
                <a:gd name="T55" fmla="*/ 272176875 h 1192"/>
                <a:gd name="T56" fmla="*/ 624998750 w 8196"/>
                <a:gd name="T57" fmla="*/ 362902500 h 1192"/>
                <a:gd name="T58" fmla="*/ 372983125 w 8196"/>
                <a:gd name="T59" fmla="*/ 443547500 h 1192"/>
                <a:gd name="T60" fmla="*/ 120967500 w 8196"/>
                <a:gd name="T61" fmla="*/ 544353750 h 1192"/>
                <a:gd name="T62" fmla="*/ 0 w 8196"/>
                <a:gd name="T63" fmla="*/ 604837500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1285279688 h 1192"/>
                <a:gd name="T70" fmla="*/ 2147483647 w 8196"/>
                <a:gd name="T71" fmla="*/ 12903200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Дирекция „Развитие на селските райони“ Министерство на земеделието и храните</a:t>
            </a:r>
            <a:endParaRPr lang="bg-BG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A9FA0-B418-43C1-8723-2188AD09616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15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45362813 h 640"/>
                <a:gd name="T6" fmla="*/ 2147483647 w 2706"/>
                <a:gd name="T7" fmla="*/ 95765938 h 640"/>
                <a:gd name="T8" fmla="*/ 2147483647 w 2706"/>
                <a:gd name="T9" fmla="*/ 151209375 h 640"/>
                <a:gd name="T10" fmla="*/ 2147483647 w 2706"/>
                <a:gd name="T11" fmla="*/ 206652813 h 640"/>
                <a:gd name="T12" fmla="*/ 2147483647 w 2706"/>
                <a:gd name="T13" fmla="*/ 272176875 h 640"/>
                <a:gd name="T14" fmla="*/ 2147483647 w 2706"/>
                <a:gd name="T15" fmla="*/ 337700938 h 640"/>
                <a:gd name="T16" fmla="*/ 2147483647 w 2706"/>
                <a:gd name="T17" fmla="*/ 413305625 h 640"/>
                <a:gd name="T18" fmla="*/ 2147483647 w 2706"/>
                <a:gd name="T19" fmla="*/ 488910313 h 640"/>
                <a:gd name="T20" fmla="*/ 2147483647 w 2706"/>
                <a:gd name="T21" fmla="*/ 488910313 h 640"/>
                <a:gd name="T22" fmla="*/ 2147483647 w 2706"/>
                <a:gd name="T23" fmla="*/ 635079375 h 640"/>
                <a:gd name="T24" fmla="*/ 2147483647 w 2706"/>
                <a:gd name="T25" fmla="*/ 766127500 h 640"/>
                <a:gd name="T26" fmla="*/ 2147483647 w 2706"/>
                <a:gd name="T27" fmla="*/ 887095000 h 640"/>
                <a:gd name="T28" fmla="*/ 1995963750 w 2706"/>
                <a:gd name="T29" fmla="*/ 1003022188 h 640"/>
                <a:gd name="T30" fmla="*/ 1471771250 w 2706"/>
                <a:gd name="T31" fmla="*/ 1103828438 h 640"/>
                <a:gd name="T32" fmla="*/ 962699688 w 2706"/>
                <a:gd name="T33" fmla="*/ 1194554063 h 640"/>
                <a:gd name="T34" fmla="*/ 473789375 w 2706"/>
                <a:gd name="T35" fmla="*/ 1280239375 h 640"/>
                <a:gd name="T36" fmla="*/ 0 w 2706"/>
                <a:gd name="T37" fmla="*/ 1355844063 h 640"/>
                <a:gd name="T38" fmla="*/ 0 w 2706"/>
                <a:gd name="T39" fmla="*/ 1355844063 h 640"/>
                <a:gd name="T40" fmla="*/ 327620313 w 2706"/>
                <a:gd name="T41" fmla="*/ 1401206875 h 640"/>
                <a:gd name="T42" fmla="*/ 640119688 w 2706"/>
                <a:gd name="T43" fmla="*/ 1441529375 h 640"/>
                <a:gd name="T44" fmla="*/ 942538438 w 2706"/>
                <a:gd name="T45" fmla="*/ 1476811563 h 640"/>
                <a:gd name="T46" fmla="*/ 1239916875 w 2706"/>
                <a:gd name="T47" fmla="*/ 1507053438 h 640"/>
                <a:gd name="T48" fmla="*/ 1527214688 w 2706"/>
                <a:gd name="T49" fmla="*/ 1537295313 h 640"/>
                <a:gd name="T50" fmla="*/ 1804431875 w 2706"/>
                <a:gd name="T51" fmla="*/ 1557456563 h 640"/>
                <a:gd name="T52" fmla="*/ 2071568438 w 2706"/>
                <a:gd name="T53" fmla="*/ 1577617813 h 640"/>
                <a:gd name="T54" fmla="*/ 2147483647 w 2706"/>
                <a:gd name="T55" fmla="*/ 1592738750 h 640"/>
                <a:gd name="T56" fmla="*/ 2147483647 w 2706"/>
                <a:gd name="T57" fmla="*/ 1602819375 h 640"/>
                <a:gd name="T58" fmla="*/ 2147483647 w 2706"/>
                <a:gd name="T59" fmla="*/ 1607859688 h 640"/>
                <a:gd name="T60" fmla="*/ 2147483647 w 2706"/>
                <a:gd name="T61" fmla="*/ 1612900000 h 640"/>
                <a:gd name="T62" fmla="*/ 2147483647 w 2706"/>
                <a:gd name="T63" fmla="*/ 1612900000 h 640"/>
                <a:gd name="T64" fmla="*/ 2147483647 w 2706"/>
                <a:gd name="T65" fmla="*/ 1607859688 h 640"/>
                <a:gd name="T66" fmla="*/ 2147483647 w 2706"/>
                <a:gd name="T67" fmla="*/ 1602819375 h 640"/>
                <a:gd name="T68" fmla="*/ 2147483647 w 2706"/>
                <a:gd name="T69" fmla="*/ 1592738750 h 640"/>
                <a:gd name="T70" fmla="*/ 2147483647 w 2706"/>
                <a:gd name="T71" fmla="*/ 1577617813 h 640"/>
                <a:gd name="T72" fmla="*/ 2147483647 w 2706"/>
                <a:gd name="T73" fmla="*/ 1562496875 h 640"/>
                <a:gd name="T74" fmla="*/ 2147483647 w 2706"/>
                <a:gd name="T75" fmla="*/ 1542335625 h 640"/>
                <a:gd name="T76" fmla="*/ 2147483647 w 2706"/>
                <a:gd name="T77" fmla="*/ 1517134063 h 640"/>
                <a:gd name="T78" fmla="*/ 2147483647 w 2706"/>
                <a:gd name="T79" fmla="*/ 1491932500 h 640"/>
                <a:gd name="T80" fmla="*/ 2147483647 w 2706"/>
                <a:gd name="T81" fmla="*/ 1461690625 h 640"/>
                <a:gd name="T82" fmla="*/ 2147483647 w 2706"/>
                <a:gd name="T83" fmla="*/ 1431448750 h 640"/>
                <a:gd name="T84" fmla="*/ 2147483647 w 2706"/>
                <a:gd name="T85" fmla="*/ 1396166563 h 640"/>
                <a:gd name="T86" fmla="*/ 2147483647 w 2706"/>
                <a:gd name="T87" fmla="*/ 1360884375 h 640"/>
                <a:gd name="T88" fmla="*/ 2147483647 w 2706"/>
                <a:gd name="T89" fmla="*/ 1320561875 h 640"/>
                <a:gd name="T90" fmla="*/ 2147483647 w 2706"/>
                <a:gd name="T91" fmla="*/ 1280239375 h 640"/>
                <a:gd name="T92" fmla="*/ 2147483647 w 2706"/>
                <a:gd name="T93" fmla="*/ 1234876563 h 640"/>
                <a:gd name="T94" fmla="*/ 2147483647 w 2706"/>
                <a:gd name="T95" fmla="*/ 1189513750 h 640"/>
                <a:gd name="T96" fmla="*/ 2147483647 w 2706"/>
                <a:gd name="T97" fmla="*/ 1088707500 h 640"/>
                <a:gd name="T98" fmla="*/ 2147483647 w 2706"/>
                <a:gd name="T99" fmla="*/ 982860938 h 640"/>
                <a:gd name="T100" fmla="*/ 2147483647 w 2706"/>
                <a:gd name="T101" fmla="*/ 982860938 h 640"/>
                <a:gd name="T102" fmla="*/ 2147483647 w 2706"/>
                <a:gd name="T103" fmla="*/ 977820625 h 640"/>
                <a:gd name="T104" fmla="*/ 2147483647 w 2706"/>
                <a:gd name="T105" fmla="*/ 977820625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2147483647 w 5216"/>
                <a:gd name="T1" fmla="*/ 1799391563 h 762"/>
                <a:gd name="T2" fmla="*/ 2147483647 w 5216"/>
                <a:gd name="T3" fmla="*/ 1728827188 h 762"/>
                <a:gd name="T4" fmla="*/ 2147483647 w 5216"/>
                <a:gd name="T5" fmla="*/ 1537295313 h 762"/>
                <a:gd name="T6" fmla="*/ 2147483647 w 5216"/>
                <a:gd name="T7" fmla="*/ 1280239375 h 762"/>
                <a:gd name="T8" fmla="*/ 2147483647 w 5216"/>
                <a:gd name="T9" fmla="*/ 942538438 h 762"/>
                <a:gd name="T10" fmla="*/ 2147483647 w 5216"/>
                <a:gd name="T11" fmla="*/ 745966250 h 762"/>
                <a:gd name="T12" fmla="*/ 2147483647 w 5216"/>
                <a:gd name="T13" fmla="*/ 594756875 h 762"/>
                <a:gd name="T14" fmla="*/ 2147483647 w 5216"/>
                <a:gd name="T15" fmla="*/ 463708750 h 762"/>
                <a:gd name="T16" fmla="*/ 2147483647 w 5216"/>
                <a:gd name="T17" fmla="*/ 352821875 h 762"/>
                <a:gd name="T18" fmla="*/ 2147483647 w 5216"/>
                <a:gd name="T19" fmla="*/ 257055938 h 762"/>
                <a:gd name="T20" fmla="*/ 2147483647 w 5216"/>
                <a:gd name="T21" fmla="*/ 181451250 h 762"/>
                <a:gd name="T22" fmla="*/ 2147483647 w 5216"/>
                <a:gd name="T23" fmla="*/ 70564375 h 762"/>
                <a:gd name="T24" fmla="*/ 2147483647 w 5216"/>
                <a:gd name="T25" fmla="*/ 10080625 h 762"/>
                <a:gd name="T26" fmla="*/ 1622980821 w 5216"/>
                <a:gd name="T27" fmla="*/ 0 h 762"/>
                <a:gd name="T28" fmla="*/ 902216046 w 5216"/>
                <a:gd name="T29" fmla="*/ 25201563 h 762"/>
                <a:gd name="T30" fmla="*/ 277217221 w 5216"/>
                <a:gd name="T31" fmla="*/ 80645000 h 762"/>
                <a:gd name="T32" fmla="*/ 0 w 5216"/>
                <a:gd name="T33" fmla="*/ 120967500 h 762"/>
                <a:gd name="T34" fmla="*/ 791329158 w 5216"/>
                <a:gd name="T35" fmla="*/ 216733438 h 762"/>
                <a:gd name="T36" fmla="*/ 1643142073 w 5216"/>
                <a:gd name="T37" fmla="*/ 352821875 h 762"/>
                <a:gd name="T38" fmla="*/ 2147483647 w 5216"/>
                <a:gd name="T39" fmla="*/ 529232813 h 762"/>
                <a:gd name="T40" fmla="*/ 2147483647 w 5216"/>
                <a:gd name="T41" fmla="*/ 745966250 h 762"/>
                <a:gd name="T42" fmla="*/ 2147483647 w 5216"/>
                <a:gd name="T43" fmla="*/ 952619063 h 762"/>
                <a:gd name="T44" fmla="*/ 2147483647 w 5216"/>
                <a:gd name="T45" fmla="*/ 1300400625 h 762"/>
                <a:gd name="T46" fmla="*/ 2147483647 w 5216"/>
                <a:gd name="T47" fmla="*/ 1441529375 h 762"/>
                <a:gd name="T48" fmla="*/ 2147483647 w 5216"/>
                <a:gd name="T49" fmla="*/ 1562496875 h 762"/>
                <a:gd name="T50" fmla="*/ 2147483647 w 5216"/>
                <a:gd name="T51" fmla="*/ 1668343438 h 762"/>
                <a:gd name="T52" fmla="*/ 2147483647 w 5216"/>
                <a:gd name="T53" fmla="*/ 1748988438 h 762"/>
                <a:gd name="T54" fmla="*/ 2147483647 w 5216"/>
                <a:gd name="T55" fmla="*/ 1819552813 h 762"/>
                <a:gd name="T56" fmla="*/ 2147483647 w 5216"/>
                <a:gd name="T57" fmla="*/ 1864915625 h 762"/>
                <a:gd name="T58" fmla="*/ 2147483647 w 5216"/>
                <a:gd name="T59" fmla="*/ 1900197813 h 762"/>
                <a:gd name="T60" fmla="*/ 2147483647 w 5216"/>
                <a:gd name="T61" fmla="*/ 1920359063 h 762"/>
                <a:gd name="T62" fmla="*/ 2147483647 w 5216"/>
                <a:gd name="T63" fmla="*/ 1920359063 h 762"/>
                <a:gd name="T64" fmla="*/ 2147483647 w 5216"/>
                <a:gd name="T65" fmla="*/ 1910278438 h 762"/>
                <a:gd name="T66" fmla="*/ 2147483647 w 5216"/>
                <a:gd name="T67" fmla="*/ 1885076875 h 762"/>
                <a:gd name="T68" fmla="*/ 2147483647 w 5216"/>
                <a:gd name="T69" fmla="*/ 1844754375 h 762"/>
                <a:gd name="T70" fmla="*/ 2147483647 w 5216"/>
                <a:gd name="T71" fmla="*/ 1799391563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176410938 h 694"/>
                <a:gd name="T2" fmla="*/ 0 w 5144"/>
                <a:gd name="T3" fmla="*/ 176410938 h 694"/>
                <a:gd name="T4" fmla="*/ 45362813 w 5144"/>
                <a:gd name="T5" fmla="*/ 166330313 h 694"/>
                <a:gd name="T6" fmla="*/ 181451250 w 5144"/>
                <a:gd name="T7" fmla="*/ 141128750 h 694"/>
                <a:gd name="T8" fmla="*/ 413305625 w 5144"/>
                <a:gd name="T9" fmla="*/ 105846563 h 694"/>
                <a:gd name="T10" fmla="*/ 564515000 w 5144"/>
                <a:gd name="T11" fmla="*/ 85685313 h 694"/>
                <a:gd name="T12" fmla="*/ 740925938 w 5144"/>
                <a:gd name="T13" fmla="*/ 65524063 h 694"/>
                <a:gd name="T14" fmla="*/ 937498125 w 5144"/>
                <a:gd name="T15" fmla="*/ 50403125 h 694"/>
                <a:gd name="T16" fmla="*/ 1164312188 w 5144"/>
                <a:gd name="T17" fmla="*/ 35282188 h 694"/>
                <a:gd name="T18" fmla="*/ 1411287500 w 5144"/>
                <a:gd name="T19" fmla="*/ 20161250 h 694"/>
                <a:gd name="T20" fmla="*/ 1688504688 w 5144"/>
                <a:gd name="T21" fmla="*/ 10080625 h 694"/>
                <a:gd name="T22" fmla="*/ 1990923438 w 5144"/>
                <a:gd name="T23" fmla="*/ 5040313 h 694"/>
                <a:gd name="T24" fmla="*/ 2147483647 w 5144"/>
                <a:gd name="T25" fmla="*/ 0 h 694"/>
                <a:gd name="T26" fmla="*/ 2147483647 w 5144"/>
                <a:gd name="T27" fmla="*/ 5040313 h 694"/>
                <a:gd name="T28" fmla="*/ 2147483647 w 5144"/>
                <a:gd name="T29" fmla="*/ 15120938 h 694"/>
                <a:gd name="T30" fmla="*/ 2147483647 w 5144"/>
                <a:gd name="T31" fmla="*/ 35282188 h 694"/>
                <a:gd name="T32" fmla="*/ 2147483647 w 5144"/>
                <a:gd name="T33" fmla="*/ 60483750 h 694"/>
                <a:gd name="T34" fmla="*/ 2147483647 w 5144"/>
                <a:gd name="T35" fmla="*/ 100806250 h 694"/>
                <a:gd name="T36" fmla="*/ 2147483647 w 5144"/>
                <a:gd name="T37" fmla="*/ 146169063 h 694"/>
                <a:gd name="T38" fmla="*/ 2147483647 w 5144"/>
                <a:gd name="T39" fmla="*/ 201612500 h 694"/>
                <a:gd name="T40" fmla="*/ 2147483647 w 5144"/>
                <a:gd name="T41" fmla="*/ 267136563 h 694"/>
                <a:gd name="T42" fmla="*/ 2147483647 w 5144"/>
                <a:gd name="T43" fmla="*/ 347781563 h 694"/>
                <a:gd name="T44" fmla="*/ 2147483647 w 5144"/>
                <a:gd name="T45" fmla="*/ 438507188 h 694"/>
                <a:gd name="T46" fmla="*/ 2147483647 w 5144"/>
                <a:gd name="T47" fmla="*/ 544353750 h 694"/>
                <a:gd name="T48" fmla="*/ 2147483647 w 5144"/>
                <a:gd name="T49" fmla="*/ 670361563 h 694"/>
                <a:gd name="T50" fmla="*/ 2147483647 w 5144"/>
                <a:gd name="T51" fmla="*/ 806450000 h 694"/>
                <a:gd name="T52" fmla="*/ 2147483647 w 5144"/>
                <a:gd name="T53" fmla="*/ 957659375 h 694"/>
                <a:gd name="T54" fmla="*/ 2147483647 w 5144"/>
                <a:gd name="T55" fmla="*/ 1129030000 h 694"/>
                <a:gd name="T56" fmla="*/ 2147483647 w 5144"/>
                <a:gd name="T57" fmla="*/ 1315521563 h 694"/>
                <a:gd name="T58" fmla="*/ 2147483647 w 5144"/>
                <a:gd name="T59" fmla="*/ 1522174375 h 694"/>
                <a:gd name="T60" fmla="*/ 2147483647 w 5144"/>
                <a:gd name="T61" fmla="*/ 1748988438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1471771250 h 584"/>
                <a:gd name="T2" fmla="*/ 0 w 3112"/>
                <a:gd name="T3" fmla="*/ 1471771250 h 584"/>
                <a:gd name="T4" fmla="*/ 226814063 w 3112"/>
                <a:gd name="T5" fmla="*/ 1411287500 h 584"/>
                <a:gd name="T6" fmla="*/ 846772500 w 3112"/>
                <a:gd name="T7" fmla="*/ 1255037813 h 584"/>
                <a:gd name="T8" fmla="*/ 1275199063 w 3112"/>
                <a:gd name="T9" fmla="*/ 1149191250 h 584"/>
                <a:gd name="T10" fmla="*/ 1769149688 w 3112"/>
                <a:gd name="T11" fmla="*/ 1033264063 h 584"/>
                <a:gd name="T12" fmla="*/ 2147483647 w 3112"/>
                <a:gd name="T13" fmla="*/ 907256250 h 584"/>
                <a:gd name="T14" fmla="*/ 2147483647 w 3112"/>
                <a:gd name="T15" fmla="*/ 771167813 h 584"/>
                <a:gd name="T16" fmla="*/ 2147483647 w 3112"/>
                <a:gd name="T17" fmla="*/ 640119688 h 584"/>
                <a:gd name="T18" fmla="*/ 2147483647 w 3112"/>
                <a:gd name="T19" fmla="*/ 509071563 h 584"/>
                <a:gd name="T20" fmla="*/ 2147483647 w 3112"/>
                <a:gd name="T21" fmla="*/ 388104063 h 584"/>
                <a:gd name="T22" fmla="*/ 2147483647 w 3112"/>
                <a:gd name="T23" fmla="*/ 272176875 h 584"/>
                <a:gd name="T24" fmla="*/ 2147483647 w 3112"/>
                <a:gd name="T25" fmla="*/ 221773750 h 584"/>
                <a:gd name="T26" fmla="*/ 2147483647 w 3112"/>
                <a:gd name="T27" fmla="*/ 171370625 h 584"/>
                <a:gd name="T28" fmla="*/ 2147483647 w 3112"/>
                <a:gd name="T29" fmla="*/ 131048125 h 584"/>
                <a:gd name="T30" fmla="*/ 2147483647 w 3112"/>
                <a:gd name="T31" fmla="*/ 90725625 h 584"/>
                <a:gd name="T32" fmla="*/ 2147483647 w 3112"/>
                <a:gd name="T33" fmla="*/ 60483750 h 584"/>
                <a:gd name="T34" fmla="*/ 2147483647 w 3112"/>
                <a:gd name="T35" fmla="*/ 35282188 h 584"/>
                <a:gd name="T36" fmla="*/ 2147483647 w 3112"/>
                <a:gd name="T37" fmla="*/ 15120938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 useBgFill="1">
          <p:nvSpPr>
            <p:cNvPr id="11" name="Freeform 2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1290320000 h 1192"/>
                <a:gd name="T2" fmla="*/ 2147483647 w 8196"/>
                <a:gd name="T3" fmla="*/ 1436489063 h 1192"/>
                <a:gd name="T4" fmla="*/ 2147483647 w 8196"/>
                <a:gd name="T5" fmla="*/ 1562496875 h 1192"/>
                <a:gd name="T6" fmla="*/ 2147483647 w 8196"/>
                <a:gd name="T7" fmla="*/ 1678424063 h 1192"/>
                <a:gd name="T8" fmla="*/ 2147483647 w 8196"/>
                <a:gd name="T9" fmla="*/ 1769149688 h 1192"/>
                <a:gd name="T10" fmla="*/ 2147483647 w 8196"/>
                <a:gd name="T11" fmla="*/ 1839714063 h 1192"/>
                <a:gd name="T12" fmla="*/ 2147483647 w 8196"/>
                <a:gd name="T13" fmla="*/ 1890117188 h 1192"/>
                <a:gd name="T14" fmla="*/ 2147483647 w 8196"/>
                <a:gd name="T15" fmla="*/ 1920359063 h 1192"/>
                <a:gd name="T16" fmla="*/ 2147483647 w 8196"/>
                <a:gd name="T17" fmla="*/ 1915318750 h 1192"/>
                <a:gd name="T18" fmla="*/ 2147483647 w 8196"/>
                <a:gd name="T19" fmla="*/ 1890117188 h 1192"/>
                <a:gd name="T20" fmla="*/ 2147483647 w 8196"/>
                <a:gd name="T21" fmla="*/ 1829633438 h 1192"/>
                <a:gd name="T22" fmla="*/ 2147483647 w 8196"/>
                <a:gd name="T23" fmla="*/ 1738907813 h 1192"/>
                <a:gd name="T24" fmla="*/ 2147483647 w 8196"/>
                <a:gd name="T25" fmla="*/ 1617940313 h 1192"/>
                <a:gd name="T26" fmla="*/ 2147483647 w 8196"/>
                <a:gd name="T27" fmla="*/ 1456650313 h 1192"/>
                <a:gd name="T28" fmla="*/ 2147483647 w 8196"/>
                <a:gd name="T29" fmla="*/ 1260078125 h 1192"/>
                <a:gd name="T30" fmla="*/ 2147483647 w 8196"/>
                <a:gd name="T31" fmla="*/ 1023183438 h 1192"/>
                <a:gd name="T32" fmla="*/ 2147483647 w 8196"/>
                <a:gd name="T33" fmla="*/ 745966250 h 1192"/>
                <a:gd name="T34" fmla="*/ 2147483647 w 8196"/>
                <a:gd name="T35" fmla="*/ 604837500 h 1192"/>
                <a:gd name="T36" fmla="*/ 2147483647 w 8196"/>
                <a:gd name="T37" fmla="*/ 372983125 h 1192"/>
                <a:gd name="T38" fmla="*/ 2147483647 w 8196"/>
                <a:gd name="T39" fmla="*/ 206652813 h 1192"/>
                <a:gd name="T40" fmla="*/ 2147483647 w 8196"/>
                <a:gd name="T41" fmla="*/ 90725625 h 1192"/>
                <a:gd name="T42" fmla="*/ 2147483647 w 8196"/>
                <a:gd name="T43" fmla="*/ 25201563 h 1192"/>
                <a:gd name="T44" fmla="*/ 2147483647 w 8196"/>
                <a:gd name="T45" fmla="*/ 0 h 1192"/>
                <a:gd name="T46" fmla="*/ 2147483647 w 8196"/>
                <a:gd name="T47" fmla="*/ 10080625 h 1192"/>
                <a:gd name="T48" fmla="*/ 2147483647 w 8196"/>
                <a:gd name="T49" fmla="*/ 50403125 h 1192"/>
                <a:gd name="T50" fmla="*/ 1804431875 w 8196"/>
                <a:gd name="T51" fmla="*/ 110886875 h 1192"/>
                <a:gd name="T52" fmla="*/ 1335682813 w 8196"/>
                <a:gd name="T53" fmla="*/ 186491563 h 1192"/>
                <a:gd name="T54" fmla="*/ 942538438 w 8196"/>
                <a:gd name="T55" fmla="*/ 272176875 h 1192"/>
                <a:gd name="T56" fmla="*/ 624998750 w 8196"/>
                <a:gd name="T57" fmla="*/ 362902500 h 1192"/>
                <a:gd name="T58" fmla="*/ 372983125 w 8196"/>
                <a:gd name="T59" fmla="*/ 443547500 h 1192"/>
                <a:gd name="T60" fmla="*/ 120967500 w 8196"/>
                <a:gd name="T61" fmla="*/ 544353750 h 1192"/>
                <a:gd name="T62" fmla="*/ 0 w 8196"/>
                <a:gd name="T63" fmla="*/ 604837500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1285279688 h 1192"/>
                <a:gd name="T70" fmla="*/ 2147483647 w 8196"/>
                <a:gd name="T71" fmla="*/ 12903200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Дирекция „Развитие на селските райони“ Министерство на земеделието и храните</a:t>
            </a:r>
            <a:endParaRPr lang="bg-BG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0F277-1C2A-4AE3-8E96-699F55BBF58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45362813 h 640"/>
                <a:gd name="T6" fmla="*/ 2147483647 w 2706"/>
                <a:gd name="T7" fmla="*/ 95765938 h 640"/>
                <a:gd name="T8" fmla="*/ 2147483647 w 2706"/>
                <a:gd name="T9" fmla="*/ 151209375 h 640"/>
                <a:gd name="T10" fmla="*/ 2147483647 w 2706"/>
                <a:gd name="T11" fmla="*/ 206652813 h 640"/>
                <a:gd name="T12" fmla="*/ 2147483647 w 2706"/>
                <a:gd name="T13" fmla="*/ 272176875 h 640"/>
                <a:gd name="T14" fmla="*/ 2147483647 w 2706"/>
                <a:gd name="T15" fmla="*/ 337700938 h 640"/>
                <a:gd name="T16" fmla="*/ 2147483647 w 2706"/>
                <a:gd name="T17" fmla="*/ 413305625 h 640"/>
                <a:gd name="T18" fmla="*/ 2147483647 w 2706"/>
                <a:gd name="T19" fmla="*/ 488910313 h 640"/>
                <a:gd name="T20" fmla="*/ 2147483647 w 2706"/>
                <a:gd name="T21" fmla="*/ 488910313 h 640"/>
                <a:gd name="T22" fmla="*/ 2147483647 w 2706"/>
                <a:gd name="T23" fmla="*/ 635079375 h 640"/>
                <a:gd name="T24" fmla="*/ 2147483647 w 2706"/>
                <a:gd name="T25" fmla="*/ 766127500 h 640"/>
                <a:gd name="T26" fmla="*/ 2147483647 w 2706"/>
                <a:gd name="T27" fmla="*/ 887095000 h 640"/>
                <a:gd name="T28" fmla="*/ 1995963750 w 2706"/>
                <a:gd name="T29" fmla="*/ 1003022188 h 640"/>
                <a:gd name="T30" fmla="*/ 1471771250 w 2706"/>
                <a:gd name="T31" fmla="*/ 1103828438 h 640"/>
                <a:gd name="T32" fmla="*/ 962699688 w 2706"/>
                <a:gd name="T33" fmla="*/ 1194554063 h 640"/>
                <a:gd name="T34" fmla="*/ 473789375 w 2706"/>
                <a:gd name="T35" fmla="*/ 1280239375 h 640"/>
                <a:gd name="T36" fmla="*/ 0 w 2706"/>
                <a:gd name="T37" fmla="*/ 1355844063 h 640"/>
                <a:gd name="T38" fmla="*/ 0 w 2706"/>
                <a:gd name="T39" fmla="*/ 1355844063 h 640"/>
                <a:gd name="T40" fmla="*/ 327620313 w 2706"/>
                <a:gd name="T41" fmla="*/ 1401206875 h 640"/>
                <a:gd name="T42" fmla="*/ 640119688 w 2706"/>
                <a:gd name="T43" fmla="*/ 1441529375 h 640"/>
                <a:gd name="T44" fmla="*/ 942538438 w 2706"/>
                <a:gd name="T45" fmla="*/ 1476811563 h 640"/>
                <a:gd name="T46" fmla="*/ 1239916875 w 2706"/>
                <a:gd name="T47" fmla="*/ 1507053438 h 640"/>
                <a:gd name="T48" fmla="*/ 1527214688 w 2706"/>
                <a:gd name="T49" fmla="*/ 1537295313 h 640"/>
                <a:gd name="T50" fmla="*/ 1804431875 w 2706"/>
                <a:gd name="T51" fmla="*/ 1557456563 h 640"/>
                <a:gd name="T52" fmla="*/ 2071568438 w 2706"/>
                <a:gd name="T53" fmla="*/ 1577617813 h 640"/>
                <a:gd name="T54" fmla="*/ 2147483647 w 2706"/>
                <a:gd name="T55" fmla="*/ 1592738750 h 640"/>
                <a:gd name="T56" fmla="*/ 2147483647 w 2706"/>
                <a:gd name="T57" fmla="*/ 1602819375 h 640"/>
                <a:gd name="T58" fmla="*/ 2147483647 w 2706"/>
                <a:gd name="T59" fmla="*/ 1607859688 h 640"/>
                <a:gd name="T60" fmla="*/ 2147483647 w 2706"/>
                <a:gd name="T61" fmla="*/ 1612900000 h 640"/>
                <a:gd name="T62" fmla="*/ 2147483647 w 2706"/>
                <a:gd name="T63" fmla="*/ 1612900000 h 640"/>
                <a:gd name="T64" fmla="*/ 2147483647 w 2706"/>
                <a:gd name="T65" fmla="*/ 1607859688 h 640"/>
                <a:gd name="T66" fmla="*/ 2147483647 w 2706"/>
                <a:gd name="T67" fmla="*/ 1602819375 h 640"/>
                <a:gd name="T68" fmla="*/ 2147483647 w 2706"/>
                <a:gd name="T69" fmla="*/ 1592738750 h 640"/>
                <a:gd name="T70" fmla="*/ 2147483647 w 2706"/>
                <a:gd name="T71" fmla="*/ 1577617813 h 640"/>
                <a:gd name="T72" fmla="*/ 2147483647 w 2706"/>
                <a:gd name="T73" fmla="*/ 1562496875 h 640"/>
                <a:gd name="T74" fmla="*/ 2147483647 w 2706"/>
                <a:gd name="T75" fmla="*/ 1542335625 h 640"/>
                <a:gd name="T76" fmla="*/ 2147483647 w 2706"/>
                <a:gd name="T77" fmla="*/ 1517134063 h 640"/>
                <a:gd name="T78" fmla="*/ 2147483647 w 2706"/>
                <a:gd name="T79" fmla="*/ 1491932500 h 640"/>
                <a:gd name="T80" fmla="*/ 2147483647 w 2706"/>
                <a:gd name="T81" fmla="*/ 1461690625 h 640"/>
                <a:gd name="T82" fmla="*/ 2147483647 w 2706"/>
                <a:gd name="T83" fmla="*/ 1431448750 h 640"/>
                <a:gd name="T84" fmla="*/ 2147483647 w 2706"/>
                <a:gd name="T85" fmla="*/ 1396166563 h 640"/>
                <a:gd name="T86" fmla="*/ 2147483647 w 2706"/>
                <a:gd name="T87" fmla="*/ 1360884375 h 640"/>
                <a:gd name="T88" fmla="*/ 2147483647 w 2706"/>
                <a:gd name="T89" fmla="*/ 1320561875 h 640"/>
                <a:gd name="T90" fmla="*/ 2147483647 w 2706"/>
                <a:gd name="T91" fmla="*/ 1280239375 h 640"/>
                <a:gd name="T92" fmla="*/ 2147483647 w 2706"/>
                <a:gd name="T93" fmla="*/ 1234876563 h 640"/>
                <a:gd name="T94" fmla="*/ 2147483647 w 2706"/>
                <a:gd name="T95" fmla="*/ 1189513750 h 640"/>
                <a:gd name="T96" fmla="*/ 2147483647 w 2706"/>
                <a:gd name="T97" fmla="*/ 1088707500 h 640"/>
                <a:gd name="T98" fmla="*/ 2147483647 w 2706"/>
                <a:gd name="T99" fmla="*/ 982860938 h 640"/>
                <a:gd name="T100" fmla="*/ 2147483647 w 2706"/>
                <a:gd name="T101" fmla="*/ 982860938 h 640"/>
                <a:gd name="T102" fmla="*/ 2147483647 w 2706"/>
                <a:gd name="T103" fmla="*/ 977820625 h 640"/>
                <a:gd name="T104" fmla="*/ 2147483647 w 2706"/>
                <a:gd name="T105" fmla="*/ 977820625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2147483647 w 5216"/>
                <a:gd name="T1" fmla="*/ 1799391563 h 762"/>
                <a:gd name="T2" fmla="*/ 2147483647 w 5216"/>
                <a:gd name="T3" fmla="*/ 1728827188 h 762"/>
                <a:gd name="T4" fmla="*/ 2147483647 w 5216"/>
                <a:gd name="T5" fmla="*/ 1537295313 h 762"/>
                <a:gd name="T6" fmla="*/ 2147483647 w 5216"/>
                <a:gd name="T7" fmla="*/ 1280239375 h 762"/>
                <a:gd name="T8" fmla="*/ 2147483647 w 5216"/>
                <a:gd name="T9" fmla="*/ 942538438 h 762"/>
                <a:gd name="T10" fmla="*/ 2147483647 w 5216"/>
                <a:gd name="T11" fmla="*/ 745966250 h 762"/>
                <a:gd name="T12" fmla="*/ 2147483647 w 5216"/>
                <a:gd name="T13" fmla="*/ 594756875 h 762"/>
                <a:gd name="T14" fmla="*/ 2147483647 w 5216"/>
                <a:gd name="T15" fmla="*/ 463708750 h 762"/>
                <a:gd name="T16" fmla="*/ 2147483647 w 5216"/>
                <a:gd name="T17" fmla="*/ 352821875 h 762"/>
                <a:gd name="T18" fmla="*/ 2147483647 w 5216"/>
                <a:gd name="T19" fmla="*/ 257055938 h 762"/>
                <a:gd name="T20" fmla="*/ 2147483647 w 5216"/>
                <a:gd name="T21" fmla="*/ 181451250 h 762"/>
                <a:gd name="T22" fmla="*/ 2147483647 w 5216"/>
                <a:gd name="T23" fmla="*/ 70564375 h 762"/>
                <a:gd name="T24" fmla="*/ 2147483647 w 5216"/>
                <a:gd name="T25" fmla="*/ 10080625 h 762"/>
                <a:gd name="T26" fmla="*/ 1622980821 w 5216"/>
                <a:gd name="T27" fmla="*/ 0 h 762"/>
                <a:gd name="T28" fmla="*/ 902216046 w 5216"/>
                <a:gd name="T29" fmla="*/ 25201563 h 762"/>
                <a:gd name="T30" fmla="*/ 277217221 w 5216"/>
                <a:gd name="T31" fmla="*/ 80645000 h 762"/>
                <a:gd name="T32" fmla="*/ 0 w 5216"/>
                <a:gd name="T33" fmla="*/ 120967500 h 762"/>
                <a:gd name="T34" fmla="*/ 791329158 w 5216"/>
                <a:gd name="T35" fmla="*/ 216733438 h 762"/>
                <a:gd name="T36" fmla="*/ 1643142073 w 5216"/>
                <a:gd name="T37" fmla="*/ 352821875 h 762"/>
                <a:gd name="T38" fmla="*/ 2147483647 w 5216"/>
                <a:gd name="T39" fmla="*/ 529232813 h 762"/>
                <a:gd name="T40" fmla="*/ 2147483647 w 5216"/>
                <a:gd name="T41" fmla="*/ 745966250 h 762"/>
                <a:gd name="T42" fmla="*/ 2147483647 w 5216"/>
                <a:gd name="T43" fmla="*/ 952619063 h 762"/>
                <a:gd name="T44" fmla="*/ 2147483647 w 5216"/>
                <a:gd name="T45" fmla="*/ 1300400625 h 762"/>
                <a:gd name="T46" fmla="*/ 2147483647 w 5216"/>
                <a:gd name="T47" fmla="*/ 1441529375 h 762"/>
                <a:gd name="T48" fmla="*/ 2147483647 w 5216"/>
                <a:gd name="T49" fmla="*/ 1562496875 h 762"/>
                <a:gd name="T50" fmla="*/ 2147483647 w 5216"/>
                <a:gd name="T51" fmla="*/ 1668343438 h 762"/>
                <a:gd name="T52" fmla="*/ 2147483647 w 5216"/>
                <a:gd name="T53" fmla="*/ 1748988438 h 762"/>
                <a:gd name="T54" fmla="*/ 2147483647 w 5216"/>
                <a:gd name="T55" fmla="*/ 1819552813 h 762"/>
                <a:gd name="T56" fmla="*/ 2147483647 w 5216"/>
                <a:gd name="T57" fmla="*/ 1864915625 h 762"/>
                <a:gd name="T58" fmla="*/ 2147483647 w 5216"/>
                <a:gd name="T59" fmla="*/ 1900197813 h 762"/>
                <a:gd name="T60" fmla="*/ 2147483647 w 5216"/>
                <a:gd name="T61" fmla="*/ 1920359063 h 762"/>
                <a:gd name="T62" fmla="*/ 2147483647 w 5216"/>
                <a:gd name="T63" fmla="*/ 1920359063 h 762"/>
                <a:gd name="T64" fmla="*/ 2147483647 w 5216"/>
                <a:gd name="T65" fmla="*/ 1910278438 h 762"/>
                <a:gd name="T66" fmla="*/ 2147483647 w 5216"/>
                <a:gd name="T67" fmla="*/ 1885076875 h 762"/>
                <a:gd name="T68" fmla="*/ 2147483647 w 5216"/>
                <a:gd name="T69" fmla="*/ 1844754375 h 762"/>
                <a:gd name="T70" fmla="*/ 2147483647 w 5216"/>
                <a:gd name="T71" fmla="*/ 1799391563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176410938 h 694"/>
                <a:gd name="T2" fmla="*/ 0 w 5144"/>
                <a:gd name="T3" fmla="*/ 176410938 h 694"/>
                <a:gd name="T4" fmla="*/ 45362813 w 5144"/>
                <a:gd name="T5" fmla="*/ 166330313 h 694"/>
                <a:gd name="T6" fmla="*/ 181451250 w 5144"/>
                <a:gd name="T7" fmla="*/ 141128750 h 694"/>
                <a:gd name="T8" fmla="*/ 413305625 w 5144"/>
                <a:gd name="T9" fmla="*/ 105846563 h 694"/>
                <a:gd name="T10" fmla="*/ 564515000 w 5144"/>
                <a:gd name="T11" fmla="*/ 85685313 h 694"/>
                <a:gd name="T12" fmla="*/ 740925938 w 5144"/>
                <a:gd name="T13" fmla="*/ 65524063 h 694"/>
                <a:gd name="T14" fmla="*/ 937498125 w 5144"/>
                <a:gd name="T15" fmla="*/ 50403125 h 694"/>
                <a:gd name="T16" fmla="*/ 1164312188 w 5144"/>
                <a:gd name="T17" fmla="*/ 35282188 h 694"/>
                <a:gd name="T18" fmla="*/ 1411287500 w 5144"/>
                <a:gd name="T19" fmla="*/ 20161250 h 694"/>
                <a:gd name="T20" fmla="*/ 1688504688 w 5144"/>
                <a:gd name="T21" fmla="*/ 10080625 h 694"/>
                <a:gd name="T22" fmla="*/ 1990923438 w 5144"/>
                <a:gd name="T23" fmla="*/ 5040313 h 694"/>
                <a:gd name="T24" fmla="*/ 2147483647 w 5144"/>
                <a:gd name="T25" fmla="*/ 0 h 694"/>
                <a:gd name="T26" fmla="*/ 2147483647 w 5144"/>
                <a:gd name="T27" fmla="*/ 5040313 h 694"/>
                <a:gd name="T28" fmla="*/ 2147483647 w 5144"/>
                <a:gd name="T29" fmla="*/ 15120938 h 694"/>
                <a:gd name="T30" fmla="*/ 2147483647 w 5144"/>
                <a:gd name="T31" fmla="*/ 35282188 h 694"/>
                <a:gd name="T32" fmla="*/ 2147483647 w 5144"/>
                <a:gd name="T33" fmla="*/ 60483750 h 694"/>
                <a:gd name="T34" fmla="*/ 2147483647 w 5144"/>
                <a:gd name="T35" fmla="*/ 100806250 h 694"/>
                <a:gd name="T36" fmla="*/ 2147483647 w 5144"/>
                <a:gd name="T37" fmla="*/ 146169063 h 694"/>
                <a:gd name="T38" fmla="*/ 2147483647 w 5144"/>
                <a:gd name="T39" fmla="*/ 201612500 h 694"/>
                <a:gd name="T40" fmla="*/ 2147483647 w 5144"/>
                <a:gd name="T41" fmla="*/ 267136563 h 694"/>
                <a:gd name="T42" fmla="*/ 2147483647 w 5144"/>
                <a:gd name="T43" fmla="*/ 347781563 h 694"/>
                <a:gd name="T44" fmla="*/ 2147483647 w 5144"/>
                <a:gd name="T45" fmla="*/ 438507188 h 694"/>
                <a:gd name="T46" fmla="*/ 2147483647 w 5144"/>
                <a:gd name="T47" fmla="*/ 544353750 h 694"/>
                <a:gd name="T48" fmla="*/ 2147483647 w 5144"/>
                <a:gd name="T49" fmla="*/ 670361563 h 694"/>
                <a:gd name="T50" fmla="*/ 2147483647 w 5144"/>
                <a:gd name="T51" fmla="*/ 806450000 h 694"/>
                <a:gd name="T52" fmla="*/ 2147483647 w 5144"/>
                <a:gd name="T53" fmla="*/ 957659375 h 694"/>
                <a:gd name="T54" fmla="*/ 2147483647 w 5144"/>
                <a:gd name="T55" fmla="*/ 1129030000 h 694"/>
                <a:gd name="T56" fmla="*/ 2147483647 w 5144"/>
                <a:gd name="T57" fmla="*/ 1315521563 h 694"/>
                <a:gd name="T58" fmla="*/ 2147483647 w 5144"/>
                <a:gd name="T59" fmla="*/ 1522174375 h 694"/>
                <a:gd name="T60" fmla="*/ 2147483647 w 5144"/>
                <a:gd name="T61" fmla="*/ 1748988438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1471771250 h 584"/>
                <a:gd name="T2" fmla="*/ 0 w 3112"/>
                <a:gd name="T3" fmla="*/ 1471771250 h 584"/>
                <a:gd name="T4" fmla="*/ 226814063 w 3112"/>
                <a:gd name="T5" fmla="*/ 1411287500 h 584"/>
                <a:gd name="T6" fmla="*/ 846772500 w 3112"/>
                <a:gd name="T7" fmla="*/ 1255037813 h 584"/>
                <a:gd name="T8" fmla="*/ 1275199063 w 3112"/>
                <a:gd name="T9" fmla="*/ 1149191250 h 584"/>
                <a:gd name="T10" fmla="*/ 1769149688 w 3112"/>
                <a:gd name="T11" fmla="*/ 1033264063 h 584"/>
                <a:gd name="T12" fmla="*/ 2147483647 w 3112"/>
                <a:gd name="T13" fmla="*/ 907256250 h 584"/>
                <a:gd name="T14" fmla="*/ 2147483647 w 3112"/>
                <a:gd name="T15" fmla="*/ 771167813 h 584"/>
                <a:gd name="T16" fmla="*/ 2147483647 w 3112"/>
                <a:gd name="T17" fmla="*/ 640119688 h 584"/>
                <a:gd name="T18" fmla="*/ 2147483647 w 3112"/>
                <a:gd name="T19" fmla="*/ 509071563 h 584"/>
                <a:gd name="T20" fmla="*/ 2147483647 w 3112"/>
                <a:gd name="T21" fmla="*/ 388104063 h 584"/>
                <a:gd name="T22" fmla="*/ 2147483647 w 3112"/>
                <a:gd name="T23" fmla="*/ 272176875 h 584"/>
                <a:gd name="T24" fmla="*/ 2147483647 w 3112"/>
                <a:gd name="T25" fmla="*/ 221773750 h 584"/>
                <a:gd name="T26" fmla="*/ 2147483647 w 3112"/>
                <a:gd name="T27" fmla="*/ 171370625 h 584"/>
                <a:gd name="T28" fmla="*/ 2147483647 w 3112"/>
                <a:gd name="T29" fmla="*/ 131048125 h 584"/>
                <a:gd name="T30" fmla="*/ 2147483647 w 3112"/>
                <a:gd name="T31" fmla="*/ 90725625 h 584"/>
                <a:gd name="T32" fmla="*/ 2147483647 w 3112"/>
                <a:gd name="T33" fmla="*/ 60483750 h 584"/>
                <a:gd name="T34" fmla="*/ 2147483647 w 3112"/>
                <a:gd name="T35" fmla="*/ 35282188 h 584"/>
                <a:gd name="T36" fmla="*/ 2147483647 w 3112"/>
                <a:gd name="T37" fmla="*/ 15120938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1290320000 h 1192"/>
                <a:gd name="T2" fmla="*/ 2147483647 w 8196"/>
                <a:gd name="T3" fmla="*/ 1436489063 h 1192"/>
                <a:gd name="T4" fmla="*/ 2147483647 w 8196"/>
                <a:gd name="T5" fmla="*/ 1562496875 h 1192"/>
                <a:gd name="T6" fmla="*/ 2147483647 w 8196"/>
                <a:gd name="T7" fmla="*/ 1678424063 h 1192"/>
                <a:gd name="T8" fmla="*/ 2147483647 w 8196"/>
                <a:gd name="T9" fmla="*/ 1769149688 h 1192"/>
                <a:gd name="T10" fmla="*/ 2147483647 w 8196"/>
                <a:gd name="T11" fmla="*/ 1839714063 h 1192"/>
                <a:gd name="T12" fmla="*/ 2147483647 w 8196"/>
                <a:gd name="T13" fmla="*/ 1890117188 h 1192"/>
                <a:gd name="T14" fmla="*/ 2147483647 w 8196"/>
                <a:gd name="T15" fmla="*/ 1920359063 h 1192"/>
                <a:gd name="T16" fmla="*/ 2147483647 w 8196"/>
                <a:gd name="T17" fmla="*/ 1915318750 h 1192"/>
                <a:gd name="T18" fmla="*/ 2147483647 w 8196"/>
                <a:gd name="T19" fmla="*/ 1890117188 h 1192"/>
                <a:gd name="T20" fmla="*/ 2147483647 w 8196"/>
                <a:gd name="T21" fmla="*/ 1829633438 h 1192"/>
                <a:gd name="T22" fmla="*/ 2147483647 w 8196"/>
                <a:gd name="T23" fmla="*/ 1738907813 h 1192"/>
                <a:gd name="T24" fmla="*/ 2147483647 w 8196"/>
                <a:gd name="T25" fmla="*/ 1617940313 h 1192"/>
                <a:gd name="T26" fmla="*/ 2147483647 w 8196"/>
                <a:gd name="T27" fmla="*/ 1456650313 h 1192"/>
                <a:gd name="T28" fmla="*/ 2147483647 w 8196"/>
                <a:gd name="T29" fmla="*/ 1260078125 h 1192"/>
                <a:gd name="T30" fmla="*/ 2147483647 w 8196"/>
                <a:gd name="T31" fmla="*/ 1023183438 h 1192"/>
                <a:gd name="T32" fmla="*/ 2147483647 w 8196"/>
                <a:gd name="T33" fmla="*/ 745966250 h 1192"/>
                <a:gd name="T34" fmla="*/ 2147483647 w 8196"/>
                <a:gd name="T35" fmla="*/ 604837500 h 1192"/>
                <a:gd name="T36" fmla="*/ 2147483647 w 8196"/>
                <a:gd name="T37" fmla="*/ 372983125 h 1192"/>
                <a:gd name="T38" fmla="*/ 2147483647 w 8196"/>
                <a:gd name="T39" fmla="*/ 206652813 h 1192"/>
                <a:gd name="T40" fmla="*/ 2147483647 w 8196"/>
                <a:gd name="T41" fmla="*/ 90725625 h 1192"/>
                <a:gd name="T42" fmla="*/ 2147483647 w 8196"/>
                <a:gd name="T43" fmla="*/ 25201563 h 1192"/>
                <a:gd name="T44" fmla="*/ 2147483647 w 8196"/>
                <a:gd name="T45" fmla="*/ 0 h 1192"/>
                <a:gd name="T46" fmla="*/ 2147483647 w 8196"/>
                <a:gd name="T47" fmla="*/ 10080625 h 1192"/>
                <a:gd name="T48" fmla="*/ 2147483647 w 8196"/>
                <a:gd name="T49" fmla="*/ 50403125 h 1192"/>
                <a:gd name="T50" fmla="*/ 1809063908 w 8196"/>
                <a:gd name="T51" fmla="*/ 110886875 h 1192"/>
                <a:gd name="T52" fmla="*/ 1339111161 w 8196"/>
                <a:gd name="T53" fmla="*/ 186491563 h 1192"/>
                <a:gd name="T54" fmla="*/ 944958629 w 8196"/>
                <a:gd name="T55" fmla="*/ 272176875 h 1192"/>
                <a:gd name="T56" fmla="*/ 626603132 w 8196"/>
                <a:gd name="T57" fmla="*/ 362902500 h 1192"/>
                <a:gd name="T58" fmla="*/ 373939989 w 8196"/>
                <a:gd name="T59" fmla="*/ 443547500 h 1192"/>
                <a:gd name="T60" fmla="*/ 121278436 w 8196"/>
                <a:gd name="T61" fmla="*/ 544353750 h 1192"/>
                <a:gd name="T62" fmla="*/ 0 w 8196"/>
                <a:gd name="T63" fmla="*/ 604837500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1285279688 h 1192"/>
                <a:gd name="T70" fmla="*/ 2147483647 w 8196"/>
                <a:gd name="T71" fmla="*/ 12903200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ru-RU"/>
              <a:t>Дирекция „Развитие на селските райони“ Министерство на земеделието и храните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886EA31-0D75-4EEC-B9F9-96BF3115B49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68" r:id="rId2"/>
    <p:sldLayoutId id="2147484074" r:id="rId3"/>
    <p:sldLayoutId id="2147484069" r:id="rId4"/>
    <p:sldLayoutId id="2147484070" r:id="rId5"/>
    <p:sldLayoutId id="2147484071" r:id="rId6"/>
    <p:sldLayoutId id="2147484075" r:id="rId7"/>
    <p:sldLayoutId id="2147484076" r:id="rId8"/>
    <p:sldLayoutId id="2147484077" r:id="rId9"/>
    <p:sldLayoutId id="2147484072" r:id="rId10"/>
    <p:sldLayoutId id="2147484078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35496" y="254521"/>
            <a:ext cx="8393981" cy="274243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780928"/>
            <a:ext cx="7920880" cy="432048"/>
          </a:xfrm>
        </p:spPr>
        <p:txBody>
          <a:bodyPr>
            <a:noAutofit/>
            <a:scene3d>
              <a:camera prst="orthographicFront">
                <a:rot lat="0" lon="299984" rev="21360000"/>
              </a:camera>
              <a:lightRig rig="threePt" dir="t"/>
            </a:scene3d>
          </a:bodyPr>
          <a:lstStyle/>
          <a:p>
            <a:pPr>
              <a:defRPr/>
            </a:pPr>
            <a:r>
              <a:rPr lang="bg-BG" sz="1400" b="1" cap="all" dirty="0" smtClean="0">
                <a:ln w="0"/>
                <a:solidFill>
                  <a:schemeClr val="tx1"/>
                </a:solidFill>
                <a:effectLst>
                  <a:reflection blurRad="12700" stA="50000" endPos="50000" dist="5000" dir="5400000" sy="-100000" rotWithShape="0"/>
                </a:effectLst>
                <a:latin typeface="Arial" charset="0"/>
              </a:rPr>
              <a:t>  </a:t>
            </a:r>
            <a:r>
              <a:rPr lang="bg-BG" sz="1400" b="1" cap="all" dirty="0" smtClean="0">
                <a:ln w="0"/>
                <a:solidFill>
                  <a:schemeClr val="bg2">
                    <a:lumMod val="20000"/>
                    <a:lumOff val="8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" charset="0"/>
              </a:rPr>
              <a:t>Европейски </a:t>
            </a:r>
            <a:r>
              <a:rPr lang="bg-BG" sz="1400" b="1" cap="all" dirty="0">
                <a:ln w="0"/>
                <a:solidFill>
                  <a:schemeClr val="bg2">
                    <a:lumMod val="20000"/>
                    <a:lumOff val="8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" charset="0"/>
              </a:rPr>
              <a:t>земеделски фонд за развитие на селските райони (</a:t>
            </a:r>
            <a:r>
              <a:rPr lang="bg-BG" sz="1400" b="1" cap="all" dirty="0" smtClean="0">
                <a:ln w="0"/>
                <a:solidFill>
                  <a:schemeClr val="bg2">
                    <a:lumMod val="20000"/>
                    <a:lumOff val="8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" charset="0"/>
              </a:rPr>
              <a:t>ЕЗФРСР</a:t>
            </a:r>
            <a:r>
              <a:rPr lang="bg-BG" sz="1400" b="1" cap="all" dirty="0" smtClean="0">
                <a:ln w="0"/>
                <a:solidFill>
                  <a:schemeClr val="tx1"/>
                </a:solidFill>
                <a:effectLst>
                  <a:reflection blurRad="12700" stA="50000" endPos="50000" dist="5000" dir="5400000" sy="-100000" rotWithShape="0"/>
                </a:effectLst>
                <a:latin typeface="Arial" charset="0"/>
              </a:rPr>
              <a:t>)</a:t>
            </a:r>
            <a:endParaRPr lang="bg-BG" sz="1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5900" y="3140968"/>
            <a:ext cx="8712200" cy="2520280"/>
          </a:xfrm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bg-BG" sz="2400" b="1" cap="all" dirty="0" smtClean="0">
                <a:ln w="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Arial" charset="0"/>
              </a:rPr>
              <a:t>Програма за развитие на селските райони 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bg-BG" sz="2400" b="1" cap="all" dirty="0" smtClean="0">
                <a:ln w="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Arial" charset="0"/>
              </a:rPr>
              <a:t>2014 – 2020 год.</a:t>
            </a:r>
          </a:p>
          <a:p>
            <a:pPr eaLnBrk="1" hangingPunct="1">
              <a:spcBef>
                <a:spcPct val="0"/>
              </a:spcBef>
              <a:defRPr/>
            </a:pPr>
            <a:endParaRPr lang="bg-BG" sz="2400" b="1" cap="all" dirty="0" smtClean="0">
              <a:ln w="0"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latin typeface="Arial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bg-BG" sz="2400" b="1" cap="all" dirty="0" smtClean="0">
                <a:ln w="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Arial" charset="0"/>
              </a:rPr>
              <a:t>Югозападен район</a:t>
            </a:r>
            <a:endParaRPr lang="bg-BG" sz="2400" b="1" cap="all" dirty="0">
              <a:ln w="0"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latin typeface="Arial" charset="0"/>
            </a:endParaRPr>
          </a:p>
          <a:p>
            <a:pPr fontAlgn="auto" hangingPunct="1">
              <a:defRPr/>
            </a:pPr>
            <a:r>
              <a:rPr lang="bg-BG" b="1" i="1" dirty="0" smtClean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8</a:t>
            </a:r>
            <a:r>
              <a:rPr lang="bg-BG" b="1" i="1" dirty="0" smtClean="0">
                <a:solidFill>
                  <a:schemeClr val="accent6">
                    <a:lumMod val="50000"/>
                  </a:schemeClr>
                </a:solidFill>
              </a:rPr>
              <a:t> юни 201</a:t>
            </a: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7</a:t>
            </a:r>
            <a:r>
              <a:rPr lang="bg-BG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bg-BG" b="1" i="1" dirty="0">
                <a:solidFill>
                  <a:schemeClr val="accent6">
                    <a:lumMod val="50000"/>
                  </a:schemeClr>
                </a:solidFill>
              </a:rPr>
              <a:t>г., </a:t>
            </a:r>
            <a:endParaRPr lang="en-US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fontAlgn="auto" hangingPunct="1">
              <a:defRPr/>
            </a:pPr>
            <a:r>
              <a:rPr lang="bg-BG" b="1" i="1" dirty="0">
                <a:solidFill>
                  <a:schemeClr val="accent6">
                    <a:lumMod val="50000"/>
                  </a:schemeClr>
                </a:solidFill>
              </a:rPr>
              <a:t>г</a:t>
            </a:r>
            <a:r>
              <a:rPr lang="bg-BG" b="1" i="1" dirty="0" smtClean="0">
                <a:solidFill>
                  <a:schemeClr val="accent6">
                    <a:lumMod val="50000"/>
                  </a:schemeClr>
                </a:solidFill>
              </a:rPr>
              <a:t>р.Правец</a:t>
            </a:r>
            <a:endParaRPr lang="bg-B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365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Дирекция „Развитие на </a:t>
            </a:r>
            <a:r>
              <a:rPr lang="ru-RU" dirty="0" err="1" smtClean="0"/>
              <a:t>селските</a:t>
            </a:r>
            <a:r>
              <a:rPr lang="ru-RU" dirty="0" smtClean="0"/>
              <a:t> </a:t>
            </a:r>
            <a:r>
              <a:rPr lang="ru-RU" dirty="0" err="1" smtClean="0"/>
              <a:t>райони</a:t>
            </a:r>
            <a:r>
              <a:rPr lang="ru-RU" dirty="0" smtClean="0"/>
              <a:t>“ </a:t>
            </a:r>
          </a:p>
          <a:p>
            <a:r>
              <a:rPr lang="ru-RU" dirty="0" smtClean="0"/>
              <a:t>Министерство на </a:t>
            </a:r>
            <a:r>
              <a:rPr lang="ru-RU" dirty="0" err="1" smtClean="0"/>
              <a:t>земеделието</a:t>
            </a:r>
            <a:r>
              <a:rPr lang="ru-RU" dirty="0" smtClean="0"/>
              <a:t> </a:t>
            </a:r>
            <a:r>
              <a:rPr lang="ru-RU" dirty="0" smtClean="0"/>
              <a:t>храните</a:t>
            </a:r>
            <a:r>
              <a:rPr lang="en-US" dirty="0" smtClean="0"/>
              <a:t> </a:t>
            </a:r>
            <a:r>
              <a:rPr lang="bg-BG" dirty="0" smtClean="0"/>
              <a:t> и горите</a:t>
            </a:r>
            <a:endParaRPr lang="bg-BG" dirty="0" smtClean="0"/>
          </a:p>
        </p:txBody>
      </p:sp>
      <p:pic>
        <p:nvPicPr>
          <p:cNvPr id="15366" name="Picture 4" descr="http://www.fahs.surrey.ac.uk/stress_impact/images/european-union-log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67175" y="5949950"/>
            <a:ext cx="1008063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2" descr="http://oralo.bg/wp-content/uploads/2012/10/лого–мзх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43213" y="5929313"/>
            <a:ext cx="115887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35496" y="1006137"/>
            <a:ext cx="9073008" cy="5879247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950" y="908050"/>
            <a:ext cx="9000554" cy="5185246"/>
          </a:xfrm>
        </p:spPr>
        <p:txBody>
          <a:bodyPr/>
          <a:lstStyle/>
          <a:p>
            <a:pPr algn="just">
              <a:buClr>
                <a:srgbClr val="629DD1"/>
              </a:buClr>
              <a:defRPr/>
            </a:pPr>
            <a:r>
              <a:rPr lang="bg-BG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>
              <a:buClr>
                <a:srgbClr val="629DD1"/>
              </a:buClr>
              <a:buFont typeface="Symbol" pitchFamily="18" charset="2"/>
              <a:buNone/>
              <a:defRPr/>
            </a:pPr>
            <a:r>
              <a:rPr lang="bg-BG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bg-BG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Symbol" pitchFamily="18" charset="2"/>
              <a:buNone/>
              <a:defRPr/>
            </a:pPr>
            <a:endParaRPr lang="bg-BG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Symbol" pitchFamily="18" charset="2"/>
              <a:buNone/>
              <a:defRPr/>
            </a:pPr>
            <a:endParaRPr lang="bg-BG" sz="1600" dirty="0" smtClean="0">
              <a:solidFill>
                <a:schemeClr val="tx1"/>
              </a:solidFill>
            </a:endParaRPr>
          </a:p>
          <a:p>
            <a:pPr marL="0" indent="0" algn="just">
              <a:buFont typeface="Symbol" pitchFamily="18" charset="2"/>
              <a:buNone/>
              <a:defRPr/>
            </a:pPr>
            <a:endParaRPr lang="bg-BG" sz="1600" dirty="0">
              <a:solidFill>
                <a:schemeClr val="tx1"/>
              </a:solidFill>
            </a:endParaRPr>
          </a:p>
          <a:p>
            <a:pPr marL="0" indent="0">
              <a:buFont typeface="Symbol" pitchFamily="18" charset="2"/>
              <a:buNone/>
              <a:defRPr/>
            </a:pPr>
            <a:r>
              <a:rPr lang="bg-BG" sz="1800" dirty="0" smtClean="0">
                <a:solidFill>
                  <a:schemeClr val="tx1"/>
                </a:solidFill>
              </a:rPr>
              <a:t> </a:t>
            </a:r>
          </a:p>
          <a:p>
            <a:pPr marL="0" indent="0" algn="just">
              <a:buFont typeface="Symbol" pitchFamily="18" charset="2"/>
              <a:buNone/>
              <a:defRPr/>
            </a:pPr>
            <a:endParaRPr lang="bg-BG" sz="16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9505"/>
            <a:ext cx="8229600" cy="1252537"/>
          </a:xfrm>
        </p:spPr>
        <p:txBody>
          <a:bodyPr/>
          <a:lstStyle/>
          <a:p>
            <a:pPr eaLnBrk="1" hangingPunct="1"/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/>
              <a:t/>
            </a:r>
            <a:br>
              <a:rPr lang="ru-RU" sz="2400" i="1" dirty="0"/>
            </a:br>
            <a:r>
              <a:rPr lang="ru-RU" sz="2400" i="1" dirty="0" smtClean="0"/>
              <a:t>Индикативен </a:t>
            </a:r>
            <a:r>
              <a:rPr lang="ru-RU" sz="2400" i="1" dirty="0"/>
              <a:t>график за прием на заявления за </a:t>
            </a:r>
            <a:r>
              <a:rPr lang="ru-RU" sz="2400" i="1" dirty="0" err="1"/>
              <a:t>подпомагане</a:t>
            </a:r>
            <a:r>
              <a:rPr lang="ru-RU" sz="2400" i="1" dirty="0"/>
              <a:t> </a:t>
            </a:r>
            <a:r>
              <a:rPr lang="ru-RU" sz="2400" i="1" dirty="0" err="1" smtClean="0"/>
              <a:t>през</a:t>
            </a:r>
            <a:r>
              <a:rPr lang="ru-RU" sz="2400" i="1" dirty="0" smtClean="0"/>
              <a:t> </a:t>
            </a:r>
            <a:r>
              <a:rPr lang="ru-RU" sz="2400" i="1" dirty="0" err="1"/>
              <a:t>календарната</a:t>
            </a:r>
            <a:r>
              <a:rPr lang="ru-RU" sz="2400" i="1" dirty="0"/>
              <a:t> 2017 г.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bg-BG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8338765" cy="491380"/>
          </a:xfrm>
        </p:spPr>
        <p:txBody>
          <a:bodyPr/>
          <a:lstStyle/>
          <a:p>
            <a:pPr algn="ctr">
              <a:defRPr/>
            </a:pPr>
            <a:r>
              <a:rPr lang="ru-RU" sz="1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ирекция „Развитие на </a:t>
            </a:r>
            <a:r>
              <a:rPr lang="ru-RU" sz="1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селските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1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райони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“, Министерство на </a:t>
            </a:r>
            <a:r>
              <a:rPr lang="ru-RU" sz="1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земеделието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и храните</a:t>
            </a:r>
            <a:endParaRPr lang="bg-BG" sz="1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1412776"/>
            <a:ext cx="87851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defRPr/>
            </a:pPr>
            <a:r>
              <a:rPr lang="bg-BG" sz="2400" dirty="0" smtClean="0">
                <a:sym typeface="Symbol"/>
              </a:rPr>
              <a:t> </a:t>
            </a:r>
            <a:endParaRPr lang="bg-BG" sz="2400" dirty="0"/>
          </a:p>
        </p:txBody>
      </p:sp>
      <p:sp>
        <p:nvSpPr>
          <p:cNvPr id="8" name="Rectangle 7"/>
          <p:cNvSpPr/>
          <p:nvPr/>
        </p:nvSpPr>
        <p:spPr>
          <a:xfrm>
            <a:off x="323527" y="1274276"/>
            <a:ext cx="864108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b="1" dirty="0" err="1" smtClean="0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2.1.2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Помощ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за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осигуряване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на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консултантски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услуги за малки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земеделски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стопани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(ТПП)	</a:t>
            </a:r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                           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юли – </a:t>
            </a:r>
            <a:r>
              <a:rPr lang="ru-RU" sz="2000" b="1" i="1" dirty="0" err="1" smtClean="0">
                <a:solidFill>
                  <a:srgbClr val="000000"/>
                </a:solidFill>
                <a:latin typeface="Tahoma"/>
              </a:rPr>
              <a:t>септември</a:t>
            </a:r>
            <a:endParaRPr lang="ru-RU" sz="2000" b="1" i="1" dirty="0" smtClean="0">
              <a:solidFill>
                <a:srgbClr val="000000"/>
              </a:solidFill>
              <a:latin typeface="Tahoma"/>
            </a:endParaRPr>
          </a:p>
          <a:p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2. </a:t>
            </a:r>
            <a:r>
              <a:rPr lang="ru-RU" sz="2000" b="1" dirty="0" err="1" smtClean="0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2.1.1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Консултантски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услуги за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земеделски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и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горски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стопани</a:t>
            </a:r>
            <a:r>
              <a:rPr lang="ru-RU" sz="2000" dirty="0"/>
              <a:t> </a:t>
            </a:r>
            <a:endParaRPr lang="ru-RU" sz="2000" dirty="0" smtClean="0"/>
          </a:p>
          <a:p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		    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август – </a:t>
            </a:r>
            <a:r>
              <a:rPr lang="ru-RU" sz="2000" b="1" i="1" dirty="0" err="1" smtClean="0">
                <a:solidFill>
                  <a:srgbClr val="000000"/>
                </a:solidFill>
                <a:latin typeface="Tahoma"/>
              </a:rPr>
              <a:t>септември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 </a:t>
            </a:r>
          </a:p>
          <a:p>
            <a:endParaRPr lang="ru-RU" sz="2000" b="1" dirty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>
                <a:solidFill>
                  <a:srgbClr val="000000"/>
                </a:solidFill>
                <a:latin typeface="Tahoma"/>
              </a:rPr>
              <a:t>3.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4.1.2 Инвестиции в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земеделски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стопанства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по ТПП за развитие на малки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стопанства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	</a:t>
            </a:r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pPr lvl="0"/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		   август </a:t>
            </a:r>
            <a:r>
              <a:rPr lang="ru-RU" sz="2000" b="1" i="1" dirty="0">
                <a:solidFill>
                  <a:srgbClr val="000000"/>
                </a:solidFill>
                <a:latin typeface="Tahoma"/>
              </a:rPr>
              <a:t>– </a:t>
            </a:r>
            <a:r>
              <a:rPr lang="ru-RU" sz="2000" b="1" i="1" dirty="0" err="1">
                <a:solidFill>
                  <a:srgbClr val="000000"/>
                </a:solidFill>
                <a:latin typeface="Tahoma"/>
              </a:rPr>
              <a:t>септември</a:t>
            </a:r>
            <a:r>
              <a:rPr lang="ru-RU" sz="2000" b="1" i="1" dirty="0">
                <a:solidFill>
                  <a:srgbClr val="000000"/>
                </a:solidFill>
                <a:latin typeface="Tahoma"/>
              </a:rPr>
              <a:t> </a:t>
            </a:r>
            <a:endParaRPr lang="ru-RU" sz="2000" b="1" i="1" dirty="0" smtClean="0">
              <a:solidFill>
                <a:srgbClr val="000000"/>
              </a:solidFill>
              <a:latin typeface="Tahoma"/>
            </a:endParaRPr>
          </a:p>
          <a:p>
            <a:pPr lvl="0"/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4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.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4.2 Инвестиции в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преработка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/маркетинг на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земеделски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ahoma"/>
              </a:rPr>
              <a:t>продукти</a:t>
            </a:r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pPr lvl="0"/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		  </a:t>
            </a:r>
            <a:r>
              <a:rPr lang="ru-RU" sz="2000" b="1" i="1" dirty="0" err="1" smtClean="0">
                <a:solidFill>
                  <a:srgbClr val="000000"/>
                </a:solidFill>
                <a:latin typeface="Tahoma"/>
              </a:rPr>
              <a:t>септември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 - октомври</a:t>
            </a:r>
            <a:r>
              <a:rPr lang="ru-RU" b="1" dirty="0">
                <a:solidFill>
                  <a:srgbClr val="000000"/>
                </a:solidFill>
                <a:latin typeface="Tahoma"/>
              </a:rPr>
              <a:t>		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35496" y="1006137"/>
            <a:ext cx="9073008" cy="5879247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950" y="908050"/>
            <a:ext cx="9000554" cy="5185246"/>
          </a:xfrm>
        </p:spPr>
        <p:txBody>
          <a:bodyPr/>
          <a:lstStyle/>
          <a:p>
            <a:pPr algn="just">
              <a:buClr>
                <a:srgbClr val="629DD1"/>
              </a:buClr>
              <a:defRPr/>
            </a:pPr>
            <a:r>
              <a:rPr lang="bg-BG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>
              <a:buClr>
                <a:srgbClr val="629DD1"/>
              </a:buClr>
              <a:buFont typeface="Symbol" pitchFamily="18" charset="2"/>
              <a:buNone/>
              <a:defRPr/>
            </a:pPr>
            <a:r>
              <a:rPr lang="bg-BG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bg-BG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Symbol" pitchFamily="18" charset="2"/>
              <a:buNone/>
              <a:defRPr/>
            </a:pPr>
            <a:endParaRPr lang="bg-BG" sz="1600" dirty="0" smtClean="0">
              <a:solidFill>
                <a:schemeClr val="tx1"/>
              </a:solidFill>
            </a:endParaRPr>
          </a:p>
          <a:p>
            <a:pPr marL="0" indent="0" algn="just">
              <a:buFont typeface="Symbol" pitchFamily="18" charset="2"/>
              <a:buNone/>
              <a:defRPr/>
            </a:pPr>
            <a:endParaRPr lang="bg-BG" sz="1600" dirty="0">
              <a:solidFill>
                <a:schemeClr val="tx1"/>
              </a:solidFill>
            </a:endParaRPr>
          </a:p>
          <a:p>
            <a:pPr marL="0" indent="0">
              <a:buFont typeface="Symbol" pitchFamily="18" charset="2"/>
              <a:buNone/>
              <a:defRPr/>
            </a:pPr>
            <a:r>
              <a:rPr lang="bg-BG" sz="1800" dirty="0" smtClean="0">
                <a:solidFill>
                  <a:schemeClr val="tx1"/>
                </a:solidFill>
              </a:rPr>
              <a:t> </a:t>
            </a:r>
          </a:p>
          <a:p>
            <a:pPr marL="0" indent="0" algn="just">
              <a:buFont typeface="Symbol" pitchFamily="18" charset="2"/>
              <a:buNone/>
              <a:defRPr/>
            </a:pPr>
            <a:endParaRPr lang="bg-BG" sz="16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9505"/>
            <a:ext cx="8229600" cy="1252537"/>
          </a:xfrm>
        </p:spPr>
        <p:txBody>
          <a:bodyPr/>
          <a:lstStyle/>
          <a:p>
            <a:pPr eaLnBrk="1" hangingPunct="1"/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/>
              <a:t/>
            </a:r>
            <a:br>
              <a:rPr lang="ru-RU" sz="2400" i="1" dirty="0"/>
            </a:br>
            <a:r>
              <a:rPr lang="ru-RU" sz="2400" i="1" dirty="0" smtClean="0"/>
              <a:t>Индикативен </a:t>
            </a:r>
            <a:r>
              <a:rPr lang="ru-RU" sz="2400" i="1" dirty="0"/>
              <a:t>график за прием на заявления за </a:t>
            </a:r>
            <a:r>
              <a:rPr lang="ru-RU" sz="2400" i="1" dirty="0" err="1"/>
              <a:t>подпомагане</a:t>
            </a:r>
            <a:r>
              <a:rPr lang="ru-RU" sz="2400" i="1" dirty="0"/>
              <a:t> </a:t>
            </a:r>
            <a:r>
              <a:rPr lang="ru-RU" sz="2400" i="1" dirty="0" err="1" smtClean="0"/>
              <a:t>през</a:t>
            </a:r>
            <a:r>
              <a:rPr lang="ru-RU" sz="2400" i="1" dirty="0" smtClean="0"/>
              <a:t> </a:t>
            </a:r>
            <a:r>
              <a:rPr lang="ru-RU" sz="2400" i="1" dirty="0" err="1"/>
              <a:t>календарната</a:t>
            </a:r>
            <a:r>
              <a:rPr lang="ru-RU" sz="2400" i="1" dirty="0"/>
              <a:t> 2017 г.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bg-BG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8338765" cy="491380"/>
          </a:xfrm>
        </p:spPr>
        <p:txBody>
          <a:bodyPr/>
          <a:lstStyle/>
          <a:p>
            <a:pPr algn="ctr">
              <a:defRPr/>
            </a:pPr>
            <a:r>
              <a:rPr lang="ru-RU" sz="1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ирекция „Развитие на </a:t>
            </a:r>
            <a:r>
              <a:rPr lang="ru-RU" sz="1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селските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1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райони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“, Министерство на </a:t>
            </a:r>
            <a:r>
              <a:rPr lang="ru-RU" sz="1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земеделието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 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храните и горите</a:t>
            </a:r>
            <a:endParaRPr lang="bg-BG" sz="1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1412776"/>
            <a:ext cx="87851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defRPr/>
            </a:pPr>
            <a:r>
              <a:rPr lang="bg-BG" sz="2400" dirty="0" smtClean="0">
                <a:solidFill>
                  <a:prstClr val="black"/>
                </a:solidFill>
                <a:sym typeface="Symbol"/>
              </a:rPr>
              <a:t> </a:t>
            </a:r>
            <a:endParaRPr lang="bg-BG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527" y="1274276"/>
            <a:ext cx="864108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>
                <a:solidFill>
                  <a:srgbClr val="000000"/>
                </a:solidFill>
                <a:latin typeface="Tahoma"/>
              </a:rPr>
              <a:t>5.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6.1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Създаване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на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стопанства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на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млади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фермери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			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     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август </a:t>
            </a:r>
            <a:r>
              <a:rPr lang="ru-RU" sz="2000" b="1" i="1" dirty="0">
                <a:solidFill>
                  <a:srgbClr val="000000"/>
                </a:solidFill>
                <a:latin typeface="Tahoma"/>
              </a:rPr>
              <a:t>– </a:t>
            </a:r>
            <a:r>
              <a:rPr lang="ru-RU" sz="2000" b="1" i="1" dirty="0" err="1">
                <a:solidFill>
                  <a:srgbClr val="000000"/>
                </a:solidFill>
                <a:latin typeface="Tahoma"/>
              </a:rPr>
              <a:t>септември</a:t>
            </a:r>
            <a:r>
              <a:rPr lang="ru-RU" sz="2000" b="1" i="1" dirty="0">
                <a:solidFill>
                  <a:srgbClr val="000000"/>
                </a:solidFill>
                <a:latin typeface="Tahoma"/>
              </a:rPr>
              <a:t> </a:t>
            </a:r>
          </a:p>
          <a:p>
            <a:endParaRPr lang="ru-RU" sz="2000" b="1" dirty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>
                <a:solidFill>
                  <a:srgbClr val="000000"/>
                </a:solidFill>
                <a:latin typeface="Tahoma"/>
              </a:rPr>
              <a:t>6. </a:t>
            </a:r>
            <a:r>
              <a:rPr lang="ru-RU" sz="2000" b="1" dirty="0" err="1" smtClean="0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6.4.1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Инвестициионна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подкрепа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за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неземеделски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дейности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			</a:t>
            </a:r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		     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декември</a:t>
            </a:r>
          </a:p>
          <a:p>
            <a:endParaRPr lang="ru-RU" sz="2000" b="1" dirty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7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.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7.2 Инвестиции в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създаването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,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подобряването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или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разширяването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на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всички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видове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малка по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мащаби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инфраструктура			</a:t>
            </a:r>
          </a:p>
          <a:p>
            <a:r>
              <a:rPr lang="ru-RU" sz="2000" b="1" dirty="0">
                <a:solidFill>
                  <a:srgbClr val="000000"/>
                </a:solidFill>
                <a:latin typeface="Tahoma"/>
              </a:rPr>
              <a:t>	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		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декември</a:t>
            </a:r>
            <a:endParaRPr lang="ru-RU" sz="2000" b="1" i="1" dirty="0">
              <a:solidFill>
                <a:srgbClr val="000000"/>
              </a:solidFill>
              <a:latin typeface="Tahoma"/>
            </a:endParaRPr>
          </a:p>
          <a:p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>
                <a:solidFill>
                  <a:srgbClr val="000000"/>
                </a:solidFill>
                <a:latin typeface="Tahoma"/>
              </a:rPr>
              <a:t>8.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7.3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Широколентова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инфраструктура			</a:t>
            </a:r>
          </a:p>
          <a:p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		 	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октомври</a:t>
            </a:r>
            <a:r>
              <a:rPr lang="ru-RU" b="1" dirty="0">
                <a:solidFill>
                  <a:srgbClr val="000000"/>
                </a:solidFill>
                <a:latin typeface="Tahoma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8253557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35496" y="1006137"/>
            <a:ext cx="9073008" cy="5879247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950" y="908050"/>
            <a:ext cx="9000554" cy="5185246"/>
          </a:xfrm>
        </p:spPr>
        <p:txBody>
          <a:bodyPr/>
          <a:lstStyle/>
          <a:p>
            <a:pPr algn="just">
              <a:buClr>
                <a:srgbClr val="629DD1"/>
              </a:buClr>
              <a:defRPr/>
            </a:pPr>
            <a:r>
              <a:rPr lang="bg-BG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>
              <a:buClr>
                <a:srgbClr val="629DD1"/>
              </a:buClr>
              <a:buFont typeface="Symbol" pitchFamily="18" charset="2"/>
              <a:buNone/>
              <a:defRPr/>
            </a:pPr>
            <a:r>
              <a:rPr lang="bg-BG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bg-BG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Symbol" pitchFamily="18" charset="2"/>
              <a:buNone/>
              <a:defRPr/>
            </a:pPr>
            <a:endParaRPr lang="bg-BG" sz="1600" dirty="0" smtClean="0">
              <a:solidFill>
                <a:schemeClr val="tx1"/>
              </a:solidFill>
            </a:endParaRPr>
          </a:p>
          <a:p>
            <a:pPr marL="0" indent="0" algn="just">
              <a:buFont typeface="Symbol" pitchFamily="18" charset="2"/>
              <a:buNone/>
              <a:defRPr/>
            </a:pPr>
            <a:endParaRPr lang="bg-BG" sz="1600" dirty="0">
              <a:solidFill>
                <a:schemeClr val="tx1"/>
              </a:solidFill>
            </a:endParaRPr>
          </a:p>
          <a:p>
            <a:pPr marL="0" indent="0">
              <a:buFont typeface="Symbol" pitchFamily="18" charset="2"/>
              <a:buNone/>
              <a:defRPr/>
            </a:pPr>
            <a:r>
              <a:rPr lang="bg-BG" sz="1800" dirty="0" smtClean="0">
                <a:solidFill>
                  <a:schemeClr val="tx1"/>
                </a:solidFill>
              </a:rPr>
              <a:t> </a:t>
            </a:r>
          </a:p>
          <a:p>
            <a:pPr marL="0" indent="0" algn="just">
              <a:buNone/>
              <a:defRPr/>
            </a:pPr>
            <a:endParaRPr lang="bg-BG" sz="16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9505"/>
            <a:ext cx="8229600" cy="1252537"/>
          </a:xfrm>
        </p:spPr>
        <p:txBody>
          <a:bodyPr/>
          <a:lstStyle/>
          <a:p>
            <a:pPr eaLnBrk="1" hangingPunct="1"/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/>
              <a:t/>
            </a:r>
            <a:br>
              <a:rPr lang="ru-RU" sz="2400" i="1" dirty="0"/>
            </a:br>
            <a:r>
              <a:rPr lang="ru-RU" sz="2400" i="1" dirty="0" smtClean="0"/>
              <a:t>Индикативен </a:t>
            </a:r>
            <a:r>
              <a:rPr lang="ru-RU" sz="2400" i="1" dirty="0"/>
              <a:t>график за прием на заявления за </a:t>
            </a:r>
            <a:r>
              <a:rPr lang="ru-RU" sz="2400" i="1" dirty="0" err="1"/>
              <a:t>подпомагане</a:t>
            </a:r>
            <a:r>
              <a:rPr lang="ru-RU" sz="2400" i="1" dirty="0"/>
              <a:t> </a:t>
            </a:r>
            <a:r>
              <a:rPr lang="ru-RU" sz="2400" i="1" dirty="0" err="1" smtClean="0"/>
              <a:t>през</a:t>
            </a:r>
            <a:r>
              <a:rPr lang="ru-RU" sz="2400" i="1" dirty="0" smtClean="0"/>
              <a:t> </a:t>
            </a:r>
            <a:r>
              <a:rPr lang="ru-RU" sz="2400" i="1" dirty="0" err="1"/>
              <a:t>календарната</a:t>
            </a:r>
            <a:r>
              <a:rPr lang="ru-RU" sz="2400" i="1" dirty="0"/>
              <a:t> 2017 г.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bg-BG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8338765" cy="491380"/>
          </a:xfrm>
        </p:spPr>
        <p:txBody>
          <a:bodyPr/>
          <a:lstStyle/>
          <a:p>
            <a:pPr algn="ctr">
              <a:defRPr/>
            </a:pPr>
            <a:r>
              <a:rPr lang="ru-RU" sz="1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ирекция „Развитие на </a:t>
            </a:r>
            <a:r>
              <a:rPr lang="ru-RU" sz="1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селските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1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райони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“, Министерство на </a:t>
            </a:r>
            <a:r>
              <a:rPr lang="ru-RU" sz="1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земеделието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храните и горите</a:t>
            </a:r>
            <a:endParaRPr lang="bg-BG" sz="1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1412776"/>
            <a:ext cx="87851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defRPr/>
            </a:pPr>
            <a:r>
              <a:rPr lang="bg-BG" sz="2400" dirty="0" smtClean="0">
                <a:solidFill>
                  <a:prstClr val="black"/>
                </a:solidFill>
                <a:sym typeface="Symbol"/>
              </a:rPr>
              <a:t> </a:t>
            </a:r>
            <a:endParaRPr lang="bg-BG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527" y="1274276"/>
            <a:ext cx="8641085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9.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8.3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Предотвратяване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на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щети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по горите от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горски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пожари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,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природни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бедствия и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катастрофични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събития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	</a:t>
            </a:r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>
                <a:solidFill>
                  <a:srgbClr val="000000"/>
                </a:solidFill>
                <a:latin typeface="Tahoma"/>
              </a:rPr>
              <a:t>		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  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октомври </a:t>
            </a:r>
            <a:r>
              <a:rPr lang="ru-RU" sz="2000" b="1" i="1" dirty="0">
                <a:solidFill>
                  <a:srgbClr val="000000"/>
                </a:solidFill>
                <a:latin typeface="Tahoma"/>
              </a:rPr>
              <a:t>– 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ноември </a:t>
            </a:r>
            <a:endParaRPr lang="ru-RU" sz="2000" b="1" dirty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10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.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8.4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Възстановяване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на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щети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по горите от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горски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пожари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,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природни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бедствия и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катастрофични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събития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			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              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октомври </a:t>
            </a:r>
            <a:r>
              <a:rPr lang="ru-RU" sz="2000" b="1" i="1" dirty="0">
                <a:solidFill>
                  <a:srgbClr val="000000"/>
                </a:solidFill>
                <a:latin typeface="Tahoma"/>
              </a:rPr>
              <a:t>– ноември </a:t>
            </a:r>
            <a:endParaRPr lang="ru-RU" sz="2000" b="1" dirty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>
                <a:solidFill>
                  <a:srgbClr val="000000"/>
                </a:solidFill>
                <a:latin typeface="Tahoma"/>
              </a:rPr>
              <a:t>11. </a:t>
            </a:r>
            <a:r>
              <a:rPr lang="ru-RU" sz="2000" b="1" dirty="0" err="1" smtClean="0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8.6 Инвестиции в технологии за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лесовъдство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и в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преработката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,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мобилизирането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и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търговията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на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горски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продукти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		</a:t>
            </a:r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r>
              <a:rPr lang="ru-RU" sz="2000" b="1" i="1" dirty="0">
                <a:solidFill>
                  <a:srgbClr val="000000"/>
                </a:solidFill>
                <a:latin typeface="Tahoma"/>
              </a:rPr>
              <a:t>	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		октомври </a:t>
            </a:r>
            <a:r>
              <a:rPr lang="ru-RU" sz="2000" b="1" i="1" dirty="0">
                <a:solidFill>
                  <a:srgbClr val="000000"/>
                </a:solidFill>
                <a:latin typeface="Tahoma"/>
              </a:rPr>
              <a:t>– ноември 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	</a:t>
            </a:r>
          </a:p>
          <a:p>
            <a:r>
              <a:rPr lang="ru-RU" sz="2000" b="1" dirty="0">
                <a:solidFill>
                  <a:srgbClr val="000000"/>
                </a:solidFill>
                <a:latin typeface="Tahoma"/>
              </a:rPr>
              <a:t>12. 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Мярка 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9 Учредяване на групи и организации на производителите		</a:t>
            </a:r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		  	 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ноември -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   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декември</a:t>
            </a:r>
          </a:p>
          <a:p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13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. Мярка 14 Хуманно отношение към животните</a:t>
            </a:r>
          </a:p>
          <a:p>
            <a:r>
              <a:rPr lang="ru-RU" sz="2000" b="1" dirty="0">
                <a:solidFill>
                  <a:srgbClr val="000000"/>
                </a:solidFill>
                <a:latin typeface="Tahoma"/>
              </a:rPr>
              <a:t>			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август – </a:t>
            </a:r>
            <a:r>
              <a:rPr lang="ru-RU" sz="2000" b="1" i="1" dirty="0" err="1" smtClean="0">
                <a:solidFill>
                  <a:srgbClr val="000000"/>
                </a:solidFill>
                <a:latin typeface="Tahoma"/>
              </a:rPr>
              <a:t>септември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 </a:t>
            </a:r>
            <a:endParaRPr lang="ru-RU" sz="2000" b="1" i="1" dirty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>
                <a:solidFill>
                  <a:srgbClr val="000000"/>
                </a:solidFill>
                <a:latin typeface="Tahoma"/>
              </a:rPr>
              <a:t>	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		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9958143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35496" y="1006137"/>
            <a:ext cx="9073008" cy="5879247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950" y="908050"/>
            <a:ext cx="9000554" cy="5185246"/>
          </a:xfrm>
        </p:spPr>
        <p:txBody>
          <a:bodyPr/>
          <a:lstStyle/>
          <a:p>
            <a:pPr algn="just">
              <a:buClr>
                <a:srgbClr val="629DD1"/>
              </a:buClr>
              <a:defRPr/>
            </a:pPr>
            <a:r>
              <a:rPr lang="bg-BG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>
              <a:buClr>
                <a:srgbClr val="629DD1"/>
              </a:buClr>
              <a:buFont typeface="Symbol" pitchFamily="18" charset="2"/>
              <a:buNone/>
              <a:defRPr/>
            </a:pPr>
            <a:r>
              <a:rPr lang="bg-BG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bg-BG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Symbol" pitchFamily="18" charset="2"/>
              <a:buNone/>
              <a:defRPr/>
            </a:pPr>
            <a:endParaRPr lang="bg-BG" sz="1600" dirty="0" smtClean="0">
              <a:solidFill>
                <a:schemeClr val="tx1"/>
              </a:solidFill>
            </a:endParaRPr>
          </a:p>
          <a:p>
            <a:pPr marL="0" indent="0" algn="just">
              <a:buFont typeface="Symbol" pitchFamily="18" charset="2"/>
              <a:buNone/>
              <a:defRPr/>
            </a:pPr>
            <a:endParaRPr lang="bg-BG" sz="1600" dirty="0">
              <a:solidFill>
                <a:schemeClr val="tx1"/>
              </a:solidFill>
            </a:endParaRPr>
          </a:p>
          <a:p>
            <a:pPr marL="0" indent="0">
              <a:buFont typeface="Symbol" pitchFamily="18" charset="2"/>
              <a:buNone/>
              <a:defRPr/>
            </a:pPr>
            <a:r>
              <a:rPr lang="bg-BG" sz="1800" dirty="0" smtClean="0">
                <a:solidFill>
                  <a:schemeClr val="tx1"/>
                </a:solidFill>
              </a:rPr>
              <a:t> </a:t>
            </a:r>
          </a:p>
          <a:p>
            <a:pPr marL="0" indent="0" algn="just">
              <a:buFont typeface="Symbol" pitchFamily="18" charset="2"/>
              <a:buNone/>
              <a:defRPr/>
            </a:pPr>
            <a:endParaRPr lang="bg-BG" sz="16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9505"/>
            <a:ext cx="8229600" cy="1252537"/>
          </a:xfrm>
        </p:spPr>
        <p:txBody>
          <a:bodyPr/>
          <a:lstStyle/>
          <a:p>
            <a:pPr eaLnBrk="1" hangingPunct="1"/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/>
              <a:t/>
            </a:r>
            <a:br>
              <a:rPr lang="ru-RU" sz="2400" i="1" dirty="0"/>
            </a:br>
            <a:r>
              <a:rPr lang="ru-RU" sz="2400" i="1" dirty="0" smtClean="0"/>
              <a:t>Индикативен </a:t>
            </a:r>
            <a:r>
              <a:rPr lang="ru-RU" sz="2400" i="1" dirty="0"/>
              <a:t>график за прием на заявления за </a:t>
            </a:r>
            <a:r>
              <a:rPr lang="ru-RU" sz="2400" i="1" dirty="0" err="1"/>
              <a:t>подпомагане</a:t>
            </a:r>
            <a:r>
              <a:rPr lang="ru-RU" sz="2400" i="1" dirty="0"/>
              <a:t> </a:t>
            </a:r>
            <a:r>
              <a:rPr lang="ru-RU" sz="2400" i="1" dirty="0" err="1" smtClean="0"/>
              <a:t>през</a:t>
            </a:r>
            <a:r>
              <a:rPr lang="ru-RU" sz="2400" i="1" dirty="0" smtClean="0"/>
              <a:t> </a:t>
            </a:r>
            <a:r>
              <a:rPr lang="ru-RU" sz="2400" i="1" dirty="0" err="1"/>
              <a:t>календарната</a:t>
            </a:r>
            <a:r>
              <a:rPr lang="ru-RU" sz="2400" i="1" dirty="0"/>
              <a:t> 2017 г.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bg-BG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8338765" cy="491380"/>
          </a:xfrm>
        </p:spPr>
        <p:txBody>
          <a:bodyPr/>
          <a:lstStyle/>
          <a:p>
            <a:pPr algn="ctr">
              <a:defRPr/>
            </a:pPr>
            <a:r>
              <a:rPr lang="ru-RU" sz="1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ирекция „Развитие на </a:t>
            </a:r>
            <a:r>
              <a:rPr lang="ru-RU" sz="1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селските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1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райони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“, Министерство на </a:t>
            </a:r>
            <a:r>
              <a:rPr lang="ru-RU" sz="1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земеделието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и храните</a:t>
            </a:r>
            <a:endParaRPr lang="bg-BG" sz="1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1412776"/>
            <a:ext cx="87851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defRPr/>
            </a:pPr>
            <a:r>
              <a:rPr lang="bg-BG" sz="2400" dirty="0" smtClean="0">
                <a:solidFill>
                  <a:prstClr val="black"/>
                </a:solidFill>
                <a:sym typeface="Symbol"/>
              </a:rPr>
              <a:t> </a:t>
            </a:r>
            <a:endParaRPr lang="bg-BG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527" y="1274276"/>
            <a:ext cx="864108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14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.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16.1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Подкрепа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за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сформиране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и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функциониране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на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оперативни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групи в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рамките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на ЕПИ			</a:t>
            </a:r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>
                <a:solidFill>
                  <a:srgbClr val="000000"/>
                </a:solidFill>
                <a:latin typeface="Tahoma"/>
              </a:rPr>
              <a:t>	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		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ноември – декември</a:t>
            </a:r>
          </a:p>
          <a:p>
            <a:endParaRPr lang="ru-RU" sz="2000" b="1" dirty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15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.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19.2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Прилагане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на операции в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рамките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на стратегии за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водено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от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общностите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местно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развитие (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ЛИДЕР)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		 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        </a:t>
            </a:r>
          </a:p>
          <a:p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                                      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юли - август</a:t>
            </a:r>
            <a:endParaRPr lang="ru-RU" sz="2000" b="1" dirty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16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.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19.3 Подготовка и изпълнение на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дейности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за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сътрудничество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на МИГ			</a:t>
            </a:r>
          </a:p>
          <a:p>
            <a:r>
              <a:rPr lang="ru-RU" sz="2000" b="1" dirty="0">
                <a:solidFill>
                  <a:srgbClr val="000000"/>
                </a:solidFill>
                <a:latin typeface="Tahoma"/>
              </a:rPr>
              <a:t>	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		       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юли </a:t>
            </a:r>
          </a:p>
          <a:p>
            <a:endParaRPr lang="ru-RU" sz="2000" b="1" i="1" dirty="0" smtClean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17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.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19.4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Текущи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разходи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и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популяризиране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на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стратегията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за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местно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развитие					</a:t>
            </a:r>
            <a:endParaRPr lang="ru-RU" sz="2000" b="1" i="1" dirty="0">
              <a:solidFill>
                <a:srgbClr val="000000"/>
              </a:solidFill>
              <a:latin typeface="Tahoma"/>
            </a:endParaRPr>
          </a:p>
          <a:p>
            <a:pPr algn="ctr"/>
            <a:r>
              <a:rPr lang="ru-RU" sz="2000" b="1" i="1" dirty="0">
                <a:solidFill>
                  <a:srgbClr val="000000"/>
                </a:solidFill>
                <a:latin typeface="Tahoma"/>
              </a:rPr>
              <a:t>декември</a:t>
            </a:r>
          </a:p>
          <a:p>
            <a:pPr algn="ctr"/>
            <a:r>
              <a:rPr lang="ru-RU" sz="2000" b="1" dirty="0">
                <a:solidFill>
                  <a:srgbClr val="000000"/>
                </a:solidFill>
                <a:latin typeface="Tahoma"/>
              </a:rPr>
              <a:t>	</a:t>
            </a:r>
          </a:p>
          <a:p>
            <a:r>
              <a:rPr lang="ru-RU" sz="2000" b="1" dirty="0">
                <a:solidFill>
                  <a:srgbClr val="000000"/>
                </a:solidFill>
                <a:latin typeface="Tahoma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5813015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5652120" y="3068960"/>
            <a:ext cx="3384376" cy="2311281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850" y="1196975"/>
            <a:ext cx="8569325" cy="4752975"/>
          </a:xfrm>
        </p:spPr>
        <p:txBody>
          <a:bodyPr/>
          <a:lstStyle/>
          <a:p>
            <a:pPr algn="just">
              <a:buClr>
                <a:srgbClr val="629DD1"/>
              </a:buClr>
              <a:defRPr/>
            </a:pPr>
            <a:endParaRPr lang="bg-BG" sz="28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1" hangingPunct="1">
              <a:spcBef>
                <a:spcPct val="0"/>
              </a:spcBef>
              <a:buClrTx/>
              <a:buSzTx/>
              <a:buNone/>
            </a:pP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4.2 Инвестиции в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преработка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/маркетинг на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земеделски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ahoma"/>
              </a:rPr>
              <a:t>продукти</a:t>
            </a:r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pPr marL="0" lvl="0" indent="0" eaLnBrk="1" hangingPunct="1">
              <a:spcBef>
                <a:spcPct val="0"/>
              </a:spcBef>
              <a:buClrTx/>
              <a:buSzTx/>
              <a:buNone/>
            </a:pPr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pPr marL="0" lvl="0" indent="0" eaLnBrk="1" hangingPunct="1">
              <a:spcBef>
                <a:spcPct val="0"/>
              </a:spcBef>
              <a:buClrTx/>
              <a:buSzTx/>
              <a:buNone/>
            </a:pPr>
            <a:endParaRPr lang="ru-RU" sz="2000" b="1" dirty="0">
              <a:solidFill>
                <a:srgbClr val="000000"/>
              </a:solidFill>
              <a:latin typeface="Tahoma"/>
            </a:endParaRPr>
          </a:p>
          <a:p>
            <a:pPr marL="0" indent="0" algn="ctr">
              <a:buClr>
                <a:srgbClr val="629DD1"/>
              </a:buClr>
              <a:buNone/>
              <a:defRPr/>
            </a:pPr>
            <a:r>
              <a:rPr lang="bg-BG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bg-BG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213" lvl="1" indent="0">
              <a:buFont typeface="Symbol" pitchFamily="18" charset="2"/>
              <a:buNone/>
              <a:defRPr/>
            </a:pPr>
            <a:endParaRPr lang="bg-BG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Symbol" pitchFamily="18" charset="2"/>
              <a:buNone/>
              <a:defRPr/>
            </a:pPr>
            <a:endParaRPr lang="bg-BG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4.</a:t>
            </a:r>
            <a:r>
              <a:rPr lang="bg-BG" sz="2000" b="1" dirty="0">
                <a:solidFill>
                  <a:srgbClr val="000000"/>
                </a:solidFill>
                <a:latin typeface="Tahoma"/>
              </a:rPr>
              <a:t>1 </a:t>
            </a:r>
            <a:r>
              <a:rPr lang="bg-BG" sz="2000" b="1" dirty="0" smtClean="0">
                <a:solidFill>
                  <a:srgbClr val="000000"/>
                </a:solidFill>
                <a:latin typeface="Tahoma"/>
              </a:rPr>
              <a:t>Инвестиции </a:t>
            </a:r>
            <a:r>
              <a:rPr lang="bg-BG" sz="2000" b="1" dirty="0">
                <a:solidFill>
                  <a:srgbClr val="000000"/>
                </a:solidFill>
                <a:latin typeface="Tahoma"/>
              </a:rPr>
              <a:t>в земеделски стопанства</a:t>
            </a:r>
            <a:endParaRPr lang="bg-BG" sz="1600" b="1" dirty="0" smtClean="0">
              <a:solidFill>
                <a:schemeClr val="tx1"/>
              </a:solidFill>
            </a:endParaRPr>
          </a:p>
          <a:p>
            <a:pPr marL="342900" lvl="0" indent="-342900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endParaRPr lang="bg-BG" dirty="0">
              <a:solidFill>
                <a:prstClr val="black"/>
              </a:solidFill>
              <a:latin typeface="Arial" charset="0"/>
            </a:endParaRPr>
          </a:p>
          <a:p>
            <a:pPr marL="342900" lvl="0" indent="-342900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bg-BG" dirty="0">
                <a:solidFill>
                  <a:prstClr val="black"/>
                </a:solidFill>
                <a:latin typeface="Arial" charset="0"/>
              </a:rPr>
              <a:t>Сключени договори - </a:t>
            </a:r>
            <a:r>
              <a:rPr lang="bg-BG" dirty="0" smtClean="0">
                <a:solidFill>
                  <a:prstClr val="black"/>
                </a:solidFill>
                <a:latin typeface="Arial" charset="0"/>
              </a:rPr>
              <a:t>138 </a:t>
            </a:r>
            <a:r>
              <a:rPr lang="bg-BG" dirty="0">
                <a:solidFill>
                  <a:srgbClr val="FF0000"/>
                </a:solidFill>
                <a:latin typeface="Arial" charset="0"/>
              </a:rPr>
              <a:t>броя</a:t>
            </a:r>
            <a:endParaRPr lang="bg-BG" dirty="0">
              <a:solidFill>
                <a:prstClr val="black"/>
              </a:solidFill>
              <a:latin typeface="Arial" charset="0"/>
            </a:endParaRPr>
          </a:p>
          <a:p>
            <a:pPr marL="342900" lvl="0" indent="-342900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bg-BG" dirty="0">
                <a:solidFill>
                  <a:prstClr val="black"/>
                </a:solidFill>
                <a:latin typeface="Arial" charset="0"/>
              </a:rPr>
              <a:t>Договорени средства - </a:t>
            </a:r>
            <a:r>
              <a:rPr lang="bg-BG" dirty="0" smtClean="0">
                <a:solidFill>
                  <a:prstClr val="black"/>
                </a:solidFill>
                <a:latin typeface="Arial" charset="0"/>
              </a:rPr>
              <a:t>60 494 835,80 </a:t>
            </a:r>
            <a:r>
              <a:rPr lang="bg-BG" dirty="0">
                <a:solidFill>
                  <a:prstClr val="black"/>
                </a:solidFill>
                <a:latin typeface="Arial" charset="0"/>
              </a:rPr>
              <a:t>лв.</a:t>
            </a:r>
          </a:p>
          <a:p>
            <a:pPr marL="342900" lvl="0" indent="-342900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bg-BG" dirty="0">
                <a:solidFill>
                  <a:prstClr val="black"/>
                </a:solidFill>
                <a:latin typeface="Arial" charset="0"/>
              </a:rPr>
              <a:t>Изплатени средства – </a:t>
            </a:r>
            <a:r>
              <a:rPr lang="bg-BG" dirty="0" smtClean="0">
                <a:solidFill>
                  <a:prstClr val="black"/>
                </a:solidFill>
                <a:latin typeface="Arial" charset="0"/>
              </a:rPr>
              <a:t>18 980 692,51 </a:t>
            </a:r>
            <a:r>
              <a:rPr lang="bg-BG" dirty="0">
                <a:solidFill>
                  <a:prstClr val="black"/>
                </a:solidFill>
                <a:latin typeface="Arial" charset="0"/>
              </a:rPr>
              <a:t>лв.</a:t>
            </a:r>
          </a:p>
          <a:p>
            <a:pPr marL="0" indent="0" algn="just">
              <a:buFont typeface="Symbol" pitchFamily="18" charset="2"/>
              <a:buNone/>
              <a:defRPr/>
            </a:pPr>
            <a:endParaRPr lang="bg-BG" sz="1600" dirty="0">
              <a:solidFill>
                <a:schemeClr val="tx1"/>
              </a:solidFill>
            </a:endParaRPr>
          </a:p>
          <a:p>
            <a:pPr marL="0" indent="0">
              <a:buFont typeface="Symbol" pitchFamily="18" charset="2"/>
              <a:buNone/>
              <a:defRPr/>
            </a:pPr>
            <a:r>
              <a:rPr lang="bg-BG" sz="1800" b="1" dirty="0" smtClean="0">
                <a:solidFill>
                  <a:schemeClr val="tx1"/>
                </a:solidFill>
              </a:rPr>
              <a:t> </a:t>
            </a:r>
          </a:p>
          <a:p>
            <a:pPr marL="0" indent="0" algn="just">
              <a:buFont typeface="Symbol" pitchFamily="18" charset="2"/>
              <a:buNone/>
              <a:defRPr/>
            </a:pPr>
            <a:endParaRPr lang="bg-BG" sz="16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defRPr/>
            </a:pPr>
            <a:r>
              <a:rPr lang="ru-RU" sz="2400" i="1" kern="1200" dirty="0">
                <a:latin typeface="+mj-lt"/>
                <a:ea typeface="+mj-ea"/>
                <a:cs typeface="+mj-cs"/>
              </a:rPr>
              <a:t>Проекти в процес на </a:t>
            </a:r>
            <a:r>
              <a:rPr lang="ru-RU" sz="2400" i="1" kern="1200" dirty="0" smtClean="0">
                <a:latin typeface="+mj-lt"/>
                <a:ea typeface="+mj-ea"/>
                <a:cs typeface="+mj-cs"/>
              </a:rPr>
              <a:t>изпълнение в Югозападен район:</a:t>
            </a:r>
            <a:r>
              <a:rPr lang="ru-RU" sz="2400" i="1" kern="1200" dirty="0">
                <a:latin typeface="+mj-lt"/>
                <a:ea typeface="+mj-ea"/>
                <a:cs typeface="+mj-cs"/>
              </a:rPr>
              <a:t/>
            </a:r>
            <a:br>
              <a:rPr lang="ru-RU" sz="2400" i="1" kern="1200" dirty="0">
                <a:latin typeface="+mj-lt"/>
                <a:ea typeface="+mj-ea"/>
                <a:cs typeface="+mj-cs"/>
              </a:rPr>
            </a:br>
            <a:endParaRPr lang="bg-BG" sz="2400" i="1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3442221" cy="365125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Дирекция „Развитие на </a:t>
            </a:r>
            <a:r>
              <a:rPr lang="ru-RU" b="1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селските</a:t>
            </a:r>
            <a:r>
              <a:rPr lang="ru-RU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райони</a:t>
            </a:r>
            <a:r>
              <a:rPr lang="ru-RU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 </a:t>
            </a:r>
            <a:endParaRPr lang="en-US" b="1" dirty="0" smtClean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defRPr/>
            </a:pPr>
            <a:r>
              <a:rPr lang="ru-RU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Министерство на </a:t>
            </a:r>
            <a:r>
              <a:rPr lang="ru-RU" b="1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земеделието</a:t>
            </a:r>
            <a:r>
              <a:rPr lang="ru-RU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храните и горите</a:t>
            </a:r>
            <a:endParaRPr lang="bg-BG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323850" y="2133600"/>
            <a:ext cx="820896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Char char="•"/>
            </a:pPr>
            <a:endParaRPr lang="bg-BG" sz="2400" dirty="0" smtClean="0"/>
          </a:p>
          <a:p>
            <a:pPr marL="342900" indent="-342900">
              <a:buFont typeface="Arial" charset="0"/>
              <a:buChar char="•"/>
            </a:pPr>
            <a:r>
              <a:rPr lang="bg-BG" sz="2400" dirty="0" smtClean="0"/>
              <a:t>Сключени договори - 34 </a:t>
            </a:r>
            <a:r>
              <a:rPr lang="bg-BG" sz="2400" dirty="0" smtClean="0">
                <a:solidFill>
                  <a:srgbClr val="FF0000"/>
                </a:solidFill>
              </a:rPr>
              <a:t>броя</a:t>
            </a:r>
            <a:endParaRPr lang="bg-BG" sz="2400" dirty="0"/>
          </a:p>
          <a:p>
            <a:pPr marL="342900" indent="-342900">
              <a:buFont typeface="Arial" charset="0"/>
              <a:buChar char="•"/>
            </a:pPr>
            <a:r>
              <a:rPr lang="bg-BG" sz="2400" dirty="0" smtClean="0"/>
              <a:t>Договорени средства - 49 536 085,13 лв.</a:t>
            </a:r>
          </a:p>
          <a:p>
            <a:pPr marL="342900" indent="-342900">
              <a:buFont typeface="Arial" charset="0"/>
              <a:buChar char="•"/>
            </a:pPr>
            <a:r>
              <a:rPr lang="bg-BG" sz="2400" dirty="0"/>
              <a:t>Изплатени средства </a:t>
            </a:r>
            <a:r>
              <a:rPr lang="bg-BG" sz="2400" dirty="0" smtClean="0"/>
              <a:t>– 2 746 543, 74 лв.</a:t>
            </a:r>
            <a:endParaRPr lang="bg-BG" sz="2400" dirty="0"/>
          </a:p>
          <a:p>
            <a:pPr marL="342900" indent="-342900">
              <a:buFont typeface="Arial" charset="0"/>
              <a:buChar char="•"/>
            </a:pPr>
            <a:endParaRPr lang="bg-BG" sz="24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844824"/>
            <a:ext cx="8568952" cy="4392488"/>
          </a:xfrm>
        </p:spPr>
        <p:txBody>
          <a:bodyPr/>
          <a:lstStyle/>
          <a:p>
            <a:pPr marL="0" lvl="0" indent="0" eaLnBrk="1" hangingPunct="1">
              <a:spcBef>
                <a:spcPct val="0"/>
              </a:spcBef>
              <a:buClrTx/>
              <a:buSzTx/>
              <a:buNone/>
            </a:pP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6.1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Създаване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на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стопанства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на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млади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фермери</a:t>
            </a:r>
            <a:endParaRPr lang="ru-RU" sz="2000" b="1" dirty="0">
              <a:solidFill>
                <a:srgbClr val="000000"/>
              </a:solidFill>
              <a:latin typeface="Tahoma"/>
            </a:endParaRPr>
          </a:p>
          <a:p>
            <a:pPr marL="0" lvl="0" indent="0" eaLnBrk="1" hangingPunct="1">
              <a:spcBef>
                <a:spcPct val="0"/>
              </a:spcBef>
              <a:buClrTx/>
              <a:buSzTx/>
              <a:buNone/>
            </a:pPr>
            <a:endParaRPr lang="bg-BG" dirty="0">
              <a:solidFill>
                <a:prstClr val="black"/>
              </a:solidFill>
              <a:latin typeface="Arial" charset="0"/>
            </a:endParaRPr>
          </a:p>
          <a:p>
            <a:pPr marL="342900" lvl="0" indent="-342900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bg-BG" dirty="0">
                <a:solidFill>
                  <a:prstClr val="black"/>
                </a:solidFill>
                <a:latin typeface="Arial" charset="0"/>
              </a:rPr>
              <a:t>Сключени договори - 160 </a:t>
            </a:r>
            <a:r>
              <a:rPr lang="bg-BG" dirty="0">
                <a:solidFill>
                  <a:srgbClr val="FF0000"/>
                </a:solidFill>
                <a:latin typeface="Arial" charset="0"/>
              </a:rPr>
              <a:t>броя</a:t>
            </a:r>
            <a:endParaRPr lang="bg-BG" dirty="0">
              <a:solidFill>
                <a:prstClr val="black"/>
              </a:solidFill>
              <a:latin typeface="Arial" charset="0"/>
            </a:endParaRPr>
          </a:p>
          <a:p>
            <a:pPr marL="342900" lvl="0" indent="-342900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bg-BG" dirty="0">
                <a:solidFill>
                  <a:prstClr val="black"/>
                </a:solidFill>
                <a:latin typeface="Arial" charset="0"/>
              </a:rPr>
              <a:t>Договорени средства - 12 761 595,00 лв.</a:t>
            </a:r>
          </a:p>
          <a:p>
            <a:pPr marL="342900" lvl="0" indent="-342900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bg-BG" dirty="0">
                <a:solidFill>
                  <a:prstClr val="black"/>
                </a:solidFill>
                <a:latin typeface="Arial" charset="0"/>
              </a:rPr>
              <a:t>Изплатени средства – 6 380 797, 50 лв</a:t>
            </a:r>
            <a:r>
              <a:rPr lang="bg-BG" dirty="0" smtClean="0">
                <a:solidFill>
                  <a:prstClr val="black"/>
                </a:solidFill>
                <a:latin typeface="Arial" charset="0"/>
              </a:rPr>
              <a:t>.</a:t>
            </a:r>
          </a:p>
          <a:p>
            <a:pPr marL="342900" lvl="0" indent="-342900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endParaRPr lang="bg-BG" dirty="0">
              <a:solidFill>
                <a:prstClr val="black"/>
              </a:solidFill>
              <a:latin typeface="Arial" charset="0"/>
            </a:endParaRPr>
          </a:p>
          <a:p>
            <a:pPr marL="0" lvl="0" indent="0" eaLnBrk="1" hangingPunct="1">
              <a:spcBef>
                <a:spcPct val="0"/>
              </a:spcBef>
              <a:buClrTx/>
              <a:buSzTx/>
              <a:buNone/>
            </a:pP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6.3 </a:t>
            </a:r>
            <a:r>
              <a:rPr lang="ru-RU" sz="2000" b="1" dirty="0" err="1" smtClean="0">
                <a:solidFill>
                  <a:srgbClr val="000000"/>
                </a:solidFill>
                <a:latin typeface="Tahoma"/>
              </a:rPr>
              <a:t>Стартова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помощ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за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развитието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на малки </a:t>
            </a:r>
            <a:r>
              <a:rPr lang="ru-RU" sz="2000" b="1" dirty="0" err="1" smtClean="0">
                <a:solidFill>
                  <a:srgbClr val="000000"/>
                </a:solidFill>
                <a:latin typeface="Tahoma"/>
              </a:rPr>
              <a:t>стопанства</a:t>
            </a:r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pPr marL="0" lvl="0" indent="0" eaLnBrk="1" hangingPunct="1">
              <a:spcBef>
                <a:spcPct val="0"/>
              </a:spcBef>
              <a:buClrTx/>
              <a:buSzTx/>
              <a:buNone/>
            </a:pPr>
            <a:endParaRPr lang="bg-BG" dirty="0">
              <a:solidFill>
                <a:prstClr val="black"/>
              </a:solidFill>
              <a:latin typeface="Arial" charset="0"/>
            </a:endParaRPr>
          </a:p>
          <a:p>
            <a:pPr marL="342900" lvl="0" indent="-342900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bg-BG" dirty="0">
                <a:solidFill>
                  <a:prstClr val="black"/>
                </a:solidFill>
                <a:latin typeface="Arial" charset="0"/>
              </a:rPr>
              <a:t>Сключени договори - </a:t>
            </a:r>
            <a:r>
              <a:rPr lang="bg-BG" dirty="0" smtClean="0">
                <a:solidFill>
                  <a:prstClr val="black"/>
                </a:solidFill>
                <a:latin typeface="Arial" charset="0"/>
              </a:rPr>
              <a:t>74 </a:t>
            </a:r>
            <a:r>
              <a:rPr lang="bg-BG" dirty="0">
                <a:solidFill>
                  <a:srgbClr val="FF0000"/>
                </a:solidFill>
                <a:latin typeface="Arial" charset="0"/>
              </a:rPr>
              <a:t>броя</a:t>
            </a:r>
            <a:endParaRPr lang="bg-BG" dirty="0">
              <a:solidFill>
                <a:prstClr val="black"/>
              </a:solidFill>
              <a:latin typeface="Arial" charset="0"/>
            </a:endParaRPr>
          </a:p>
          <a:p>
            <a:pPr marL="342900" lvl="0" indent="-342900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bg-BG" dirty="0">
                <a:solidFill>
                  <a:prstClr val="black"/>
                </a:solidFill>
                <a:latin typeface="Arial" charset="0"/>
              </a:rPr>
              <a:t>Договорени средства - </a:t>
            </a:r>
            <a:r>
              <a:rPr lang="bg-BG" dirty="0" smtClean="0">
                <a:solidFill>
                  <a:prstClr val="black"/>
                </a:solidFill>
                <a:latin typeface="Arial" charset="0"/>
              </a:rPr>
              <a:t>3 491 103,00 </a:t>
            </a:r>
            <a:r>
              <a:rPr lang="bg-BG" dirty="0">
                <a:solidFill>
                  <a:prstClr val="black"/>
                </a:solidFill>
                <a:latin typeface="Arial" charset="0"/>
              </a:rPr>
              <a:t>лв.</a:t>
            </a:r>
          </a:p>
          <a:p>
            <a:pPr marL="342900" lvl="0" indent="-342900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bg-BG" dirty="0">
                <a:solidFill>
                  <a:prstClr val="black"/>
                </a:solidFill>
                <a:latin typeface="Arial" charset="0"/>
              </a:rPr>
              <a:t>Изплатени средства – </a:t>
            </a:r>
            <a:r>
              <a:rPr lang="bg-BG" dirty="0" smtClean="0">
                <a:solidFill>
                  <a:prstClr val="black"/>
                </a:solidFill>
                <a:latin typeface="Arial" charset="0"/>
              </a:rPr>
              <a:t>1 955 800, 00 </a:t>
            </a:r>
            <a:r>
              <a:rPr lang="bg-BG" dirty="0">
                <a:solidFill>
                  <a:prstClr val="black"/>
                </a:solidFill>
                <a:latin typeface="Arial" charset="0"/>
              </a:rPr>
              <a:t>лв.</a:t>
            </a:r>
          </a:p>
          <a:p>
            <a:pPr marL="342900" lvl="0" indent="-342900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endParaRPr lang="bg-BG" dirty="0">
              <a:solidFill>
                <a:prstClr val="black"/>
              </a:solidFill>
              <a:latin typeface="Arial" charset="0"/>
            </a:endParaRPr>
          </a:p>
          <a:p>
            <a:pPr>
              <a:spcBef>
                <a:spcPct val="0"/>
              </a:spcBef>
              <a:defRPr/>
            </a:pPr>
            <a:endParaRPr lang="en-US" sz="1000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52537"/>
          </a:xfrm>
        </p:spPr>
        <p:txBody>
          <a:bodyPr/>
          <a:lstStyle/>
          <a:p>
            <a:r>
              <a:rPr lang="ru-RU" sz="2400" i="1" dirty="0"/>
              <a:t>Проекти в процес на изпълнение в Югозападен район:</a:t>
            </a:r>
            <a:r>
              <a:rPr lang="ru-RU" i="1" dirty="0"/>
              <a:t/>
            </a:r>
            <a:br>
              <a:rPr lang="ru-RU" i="1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3674" y="6249988"/>
            <a:ext cx="4378325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Дирекция „Развитие на </a:t>
            </a:r>
            <a:r>
              <a:rPr lang="ru-RU" dirty="0" err="1" smtClean="0"/>
              <a:t>селските</a:t>
            </a:r>
            <a:r>
              <a:rPr lang="ru-RU" dirty="0" smtClean="0"/>
              <a:t> </a:t>
            </a:r>
            <a:r>
              <a:rPr lang="ru-RU" dirty="0" err="1" smtClean="0"/>
              <a:t>райони</a:t>
            </a:r>
            <a:r>
              <a:rPr lang="ru-RU" dirty="0" smtClean="0"/>
              <a:t>“ </a:t>
            </a:r>
            <a:endParaRPr lang="ru-RU" dirty="0" smtClean="0"/>
          </a:p>
          <a:p>
            <a:pPr>
              <a:defRPr/>
            </a:pPr>
            <a:r>
              <a:rPr lang="ru-RU" dirty="0" smtClean="0"/>
              <a:t>Министерство </a:t>
            </a:r>
            <a:r>
              <a:rPr lang="ru-RU" dirty="0" smtClean="0"/>
              <a:t>на </a:t>
            </a:r>
            <a:r>
              <a:rPr lang="ru-RU" dirty="0" err="1" smtClean="0"/>
              <a:t>земеделието</a:t>
            </a:r>
            <a:r>
              <a:rPr lang="ru-RU" dirty="0" smtClean="0"/>
              <a:t> </a:t>
            </a:r>
            <a:r>
              <a:rPr lang="ru-RU" dirty="0" smtClean="0"/>
              <a:t>храните </a:t>
            </a:r>
            <a:r>
              <a:rPr lang="ru-RU" dirty="0"/>
              <a:t>и </a:t>
            </a:r>
            <a:r>
              <a:rPr lang="ru-RU" dirty="0" smtClean="0"/>
              <a:t>горите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4642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755650" y="1557338"/>
            <a:ext cx="7775575" cy="1800225"/>
          </a:xfrm>
        </p:spPr>
        <p:txBody>
          <a:bodyPr/>
          <a:lstStyle/>
          <a:p>
            <a:pPr>
              <a:defRPr/>
            </a:pPr>
            <a:r>
              <a:rPr lang="bg-BG" sz="3200" b="1" spc="5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55000" endA="50" endPos="85000" dir="5400000" sy="-100000" algn="bl" rotWithShape="0"/>
                </a:effectLst>
                <a:latin typeface="Arial Black" pitchFamily="34" charset="0"/>
              </a:rPr>
              <a:t>ПРОГРАМА ЗА РАЗВИТИЕ НА СЕЛСКИТЕ РАЙОНИ </a:t>
            </a:r>
            <a:r>
              <a:rPr lang="en-US" sz="32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55000" endA="50" endPos="85000" dir="5400000" sy="-100000" algn="bl" rotWithShape="0"/>
                </a:effectLst>
                <a:latin typeface="Arial Black" pitchFamily="34" charset="0"/>
              </a:rPr>
              <a:t>2014-2020</a:t>
            </a:r>
            <a:endParaRPr lang="bg-BG" sz="3200" b="1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  <a:reflection blurRad="6350" stA="55000" endA="50" endPos="85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5952" y="3501008"/>
            <a:ext cx="7344816" cy="648072"/>
          </a:xfrm>
          <a:extLst/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bg-BG" sz="32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bg-BG" sz="3200" b="1" i="1" dirty="0" smtClean="0">
                <a:solidFill>
                  <a:schemeClr val="accent6">
                    <a:lumMod val="75000"/>
                  </a:schemeClr>
                </a:solidFill>
              </a:rPr>
              <a:t>Благодаря </a:t>
            </a:r>
            <a:r>
              <a:rPr lang="bg-BG" sz="3200" b="1" i="1" dirty="0">
                <a:solidFill>
                  <a:schemeClr val="accent6">
                    <a:lumMod val="75000"/>
                  </a:schemeClr>
                </a:solidFill>
              </a:rPr>
              <a:t>за вниманието!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bg-BG" sz="1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spcBef>
                <a:spcPct val="0"/>
              </a:spcBef>
              <a:defRPr/>
            </a:pPr>
            <a:endParaRPr lang="bg-BG" sz="1800" b="1" cap="all" dirty="0">
              <a:ln w="0"/>
              <a:solidFill>
                <a:schemeClr val="accent3"/>
              </a:solidFill>
              <a:effectLst>
                <a:reflection blurRad="12700" stA="50000" endPos="50000" dist="5000" dir="5400000" sy="-100000" rotWithShape="0"/>
              </a:effectLst>
              <a:latin typeface="Arial" charset="0"/>
            </a:endParaRPr>
          </a:p>
        </p:txBody>
      </p:sp>
      <p:pic>
        <p:nvPicPr>
          <p:cNvPr id="22531" name="Picture 2" descr="http://oralo.bg/wp-content/uploads/2012/10/лого–мзх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5826125"/>
            <a:ext cx="115887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 descr="http://www.fahs.surrey.ac.uk/stress_impact/images/european-union-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63713" y="5903913"/>
            <a:ext cx="100806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logo-bg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3779912" y="405542"/>
            <a:ext cx="4916402" cy="165530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1935</TotalTime>
  <Words>339</Words>
  <Application>Microsoft Office PowerPoint</Application>
  <PresentationFormat>On-screen Show (4:3)</PresentationFormat>
  <Paragraphs>126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Waveform</vt:lpstr>
      <vt:lpstr>  Европейски земеделски фонд за развитие на селските райони (ЕЗФРСР)</vt:lpstr>
      <vt:lpstr>  Индикативен график за прием на заявления за подпомагане през календарната 2017 г.   </vt:lpstr>
      <vt:lpstr>  Индикативен график за прием на заявления за подпомагане през календарната 2017 г.   </vt:lpstr>
      <vt:lpstr>  Индикативен график за прием на заявления за подпомагане през календарната 2017 г.   </vt:lpstr>
      <vt:lpstr>  Индикативен график за прием на заявления за подпомагане през календарната 2017 г.   </vt:lpstr>
      <vt:lpstr>Проекти в процес на изпълнение в Югозападен район: </vt:lpstr>
      <vt:lpstr>Проекти в процес на изпълнение в Югозападен район: </vt:lpstr>
      <vt:lpstr>ПРОГРАМА ЗА РАЗВИТИЕ НА СЕЛСКИТЕ РАЙОНИ 2014-2020</vt:lpstr>
    </vt:vector>
  </TitlesOfParts>
  <Company>mzg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Maya</dc:creator>
  <cp:lastModifiedBy>Iliyana Avramova</cp:lastModifiedBy>
  <cp:revision>417</cp:revision>
  <cp:lastPrinted>2013-04-03T13:48:17Z</cp:lastPrinted>
  <dcterms:created xsi:type="dcterms:W3CDTF">2011-10-24T09:35:10Z</dcterms:created>
  <dcterms:modified xsi:type="dcterms:W3CDTF">2017-06-27T15:22:29Z</dcterms:modified>
</cp:coreProperties>
</file>